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 i="1" smtClean="0">
                <a:solidFill>
                  <a:srgbClr val="00FF00"/>
                </a:solidFill>
              </a:rPr>
              <a:t>Предпосылки появления музыки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b="1" dirty="0" smtClean="0">
              <a:solidFill>
                <a:srgbClr val="FFCC99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b="1" dirty="0" smtClean="0">
                <a:solidFill>
                  <a:srgbClr val="FF0000"/>
                </a:solidFill>
              </a:rPr>
              <a:t>звуки  природы</a:t>
            </a:r>
            <a:r>
              <a:rPr lang="ru-RU" b="1" dirty="0" smtClean="0"/>
              <a:t>: пение птиц, журчание воды, шелест деревьев, раскаты грома и т.д.</a:t>
            </a:r>
          </a:p>
        </p:txBody>
      </p:sp>
    </p:spTree>
    <p:extLst>
      <p:ext uri="{BB962C8B-B14F-4D97-AF65-F5344CB8AC3E}">
        <p14:creationId xmlns:p14="http://schemas.microsoft.com/office/powerpoint/2010/main" xmlns="" val="169475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Проблема всеобщего и общего в соотношении музыки и других видов искусства</a:t>
            </a:r>
          </a:p>
        </p:txBody>
      </p:sp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ru-RU" sz="32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Общность музыки и архитектуры</a:t>
            </a: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проявляется в огромной значимости ритма, в отражении не отдельных сторон и частностей жизни, а ее сердцевины, ее духа.</a:t>
            </a:r>
          </a:p>
        </p:txBody>
      </p:sp>
    </p:spTree>
    <p:extLst>
      <p:ext uri="{BB962C8B-B14F-4D97-AF65-F5344CB8AC3E}">
        <p14:creationId xmlns:p14="http://schemas.microsoft.com/office/powerpoint/2010/main" xmlns="" val="239781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b="1" i="1" smtClean="0">
                <a:solidFill>
                  <a:srgbClr val="00FF00"/>
                </a:solidFill>
              </a:rPr>
              <a:t>Взаимодействие музыки и литературы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defRPr/>
            </a:pPr>
            <a:endParaRPr lang="ru-RU" b="1" smtClean="0"/>
          </a:p>
          <a:p>
            <a:pPr eaLnBrk="1" hangingPunct="1">
              <a:defRPr/>
            </a:pPr>
            <a:r>
              <a:rPr lang="ru-RU" b="1" smtClean="0"/>
              <a:t>Наиболее часты и плодотворны связи музыки и литературы. Они могут вступать в </a:t>
            </a:r>
            <a:r>
              <a:rPr lang="ru-RU" b="1" smtClean="0">
                <a:solidFill>
                  <a:schemeClr val="hlink"/>
                </a:solidFill>
              </a:rPr>
              <a:t>прямой синтез</a:t>
            </a:r>
            <a:r>
              <a:rPr lang="ru-RU" b="1" smtClean="0"/>
              <a:t> или </a:t>
            </a:r>
            <a:r>
              <a:rPr lang="ru-RU" b="1" smtClean="0">
                <a:solidFill>
                  <a:schemeClr val="hlink"/>
                </a:solidFill>
              </a:rPr>
              <a:t>оказывать друг на друга влияние.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301029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Взаимодействие музыки и литературы</a:t>
            </a:r>
          </a:p>
        </p:txBody>
      </p:sp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ru-RU" sz="32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Прямой синтез</a:t>
            </a: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порождает словесно - музыкальные жанры: </a:t>
            </a:r>
            <a:r>
              <a:rPr lang="ru-RU" sz="3200" b="1" i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песню и романс (лирика); кантату и ораторию (эпос); оперу, оперетту, мюзикл (драма).</a:t>
            </a:r>
          </a:p>
        </p:txBody>
      </p:sp>
    </p:spTree>
    <p:extLst>
      <p:ext uri="{BB962C8B-B14F-4D97-AF65-F5344CB8AC3E}">
        <p14:creationId xmlns:p14="http://schemas.microsoft.com/office/powerpoint/2010/main" xmlns="" val="251884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Взаимовлияние музыки и литературы</a:t>
            </a: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ru-RU" sz="3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Заимствование музыкой </a:t>
            </a:r>
            <a:r>
              <a:rPr lang="ru-RU" sz="3600" b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жанров у литературы</a:t>
            </a:r>
            <a:r>
              <a:rPr lang="ru-RU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(баллада, поэма)</a:t>
            </a:r>
          </a:p>
        </p:txBody>
      </p:sp>
    </p:spTree>
    <p:extLst>
      <p:ext uri="{BB962C8B-B14F-4D97-AF65-F5344CB8AC3E}">
        <p14:creationId xmlns:p14="http://schemas.microsoft.com/office/powerpoint/2010/main" xmlns="" val="364716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Взаимовлияние музыки и литературы</a:t>
            </a:r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ru-RU" sz="3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Посвящение </a:t>
            </a:r>
            <a:r>
              <a:rPr lang="ru-RU" sz="3600" b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теме музыки</a:t>
            </a:r>
            <a:r>
              <a:rPr lang="ru-RU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литературных произведений</a:t>
            </a:r>
          </a:p>
        </p:txBody>
      </p:sp>
    </p:spTree>
    <p:extLst>
      <p:ext uri="{BB962C8B-B14F-4D97-AF65-F5344CB8AC3E}">
        <p14:creationId xmlns:p14="http://schemas.microsoft.com/office/powerpoint/2010/main" xmlns="" val="93839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Взаимовлияние музыки и литературы</a:t>
            </a: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Музыка становится источником </a:t>
            </a:r>
            <a:r>
              <a:rPr lang="ru-RU" sz="3600" b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жанров для</a:t>
            </a:r>
            <a:r>
              <a:rPr lang="ru-RU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b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литературы </a:t>
            </a:r>
            <a:r>
              <a:rPr lang="ru-RU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(«Песнь о вещем Олеге» Пушкина, «Левый марш» Маяковского)</a:t>
            </a:r>
          </a:p>
        </p:txBody>
      </p:sp>
    </p:spTree>
    <p:extLst>
      <p:ext uri="{BB962C8B-B14F-4D97-AF65-F5344CB8AC3E}">
        <p14:creationId xmlns:p14="http://schemas.microsoft.com/office/powerpoint/2010/main" xmlns="" val="35058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Взаимовлияние музыки и литературы</a:t>
            </a: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ru-RU" sz="3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Проникновение </a:t>
            </a:r>
            <a:r>
              <a:rPr lang="ru-RU" sz="3600" b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музыкальной формы</a:t>
            </a:r>
            <a:r>
              <a:rPr lang="ru-RU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в литературу </a:t>
            </a:r>
          </a:p>
        </p:txBody>
      </p:sp>
    </p:spTree>
    <p:extLst>
      <p:ext uri="{BB962C8B-B14F-4D97-AF65-F5344CB8AC3E}">
        <p14:creationId xmlns:p14="http://schemas.microsoft.com/office/powerpoint/2010/main" xmlns="" val="290940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b="1" i="1" smtClean="0">
                <a:solidFill>
                  <a:srgbClr val="00FF00"/>
                </a:solidFill>
              </a:rPr>
              <a:t>Взаимовлияния музыки и живописи:</a:t>
            </a:r>
            <a:br>
              <a:rPr lang="ru-RU" sz="3600" b="1" i="1" smtClean="0">
                <a:solidFill>
                  <a:srgbClr val="00FF00"/>
                </a:solidFill>
              </a:rPr>
            </a:br>
            <a:endParaRPr lang="ru-RU" sz="3600" b="1" i="1" smtClean="0">
              <a:solidFill>
                <a:srgbClr val="00FF00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/>
              <a:t>Произведения живописи  служат </a:t>
            </a:r>
            <a:r>
              <a:rPr lang="ru-RU" sz="3600" b="1" dirty="0" smtClean="0">
                <a:solidFill>
                  <a:srgbClr val="FFCC99"/>
                </a:solidFill>
              </a:rPr>
              <a:t>темами  </a:t>
            </a:r>
            <a:r>
              <a:rPr lang="ru-RU" sz="3600" b="1" dirty="0" smtClean="0"/>
              <a:t>музыкальных произведений («Картинки с выставки» Мусоргского по рисункам В.А. Гартмана, «Фрески Дионисия» Щедрина)</a:t>
            </a:r>
          </a:p>
        </p:txBody>
      </p:sp>
    </p:spTree>
    <p:extLst>
      <p:ext uri="{BB962C8B-B14F-4D97-AF65-F5344CB8AC3E}">
        <p14:creationId xmlns:p14="http://schemas.microsoft.com/office/powerpoint/2010/main" xmlns="" val="38839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Взаимовлияния музыки и живописи:</a:t>
            </a:r>
            <a:br>
              <a:rPr lang="ru-RU" sz="36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600" b="1" i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ru-RU" sz="3600" b="1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3600" b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Живописные жанры</a:t>
            </a:r>
            <a:r>
              <a:rPr lang="ru-RU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проникают  в музыку </a:t>
            </a:r>
            <a:r>
              <a:rPr lang="ru-RU" sz="36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(портрет, пейзаж, жанровая сцена)</a:t>
            </a:r>
          </a:p>
        </p:txBody>
      </p:sp>
    </p:spTree>
    <p:extLst>
      <p:ext uri="{BB962C8B-B14F-4D97-AF65-F5344CB8AC3E}">
        <p14:creationId xmlns:p14="http://schemas.microsoft.com/office/powerpoint/2010/main" xmlns="" val="398345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Взаимовлияния музыки и живописи:</a:t>
            </a:r>
            <a:br>
              <a:rPr lang="ru-RU" sz="36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600" b="1" i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ru-RU" sz="3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Живописцы создают </a:t>
            </a:r>
            <a:r>
              <a:rPr lang="ru-RU" sz="3600" b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портреты музыкантов, запечатлевают процесс слушания музыки на своих полотнах</a:t>
            </a:r>
          </a:p>
        </p:txBody>
      </p:sp>
    </p:spTree>
    <p:extLst>
      <p:ext uri="{BB962C8B-B14F-4D97-AF65-F5344CB8AC3E}">
        <p14:creationId xmlns:p14="http://schemas.microsoft.com/office/powerpoint/2010/main" xmlns="" val="12327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модели понимания музыки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32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Первая модель</a:t>
            </a:r>
            <a:endParaRPr lang="ru-RU" sz="320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1476375" y="3141663"/>
            <a:ext cx="1943100" cy="18002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/>
              <a:t>Музыка</a:t>
            </a:r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5867400" y="3068638"/>
            <a:ext cx="2017713" cy="18002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/>
              <a:t>Жизнь</a:t>
            </a:r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>
            <a:off x="3348038" y="3573463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3" name="Line 9"/>
          <p:cNvSpPr>
            <a:spLocks noChangeShapeType="1"/>
          </p:cNvSpPr>
          <p:nvPr/>
        </p:nvSpPr>
        <p:spPr bwMode="auto">
          <a:xfrm flipH="1">
            <a:off x="3419475" y="4292600"/>
            <a:ext cx="2376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718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Предпосылки появления музыки</a:t>
            </a: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ru-RU" sz="2800" b="1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 b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звуки, извлекаемые из орудий труда, охоты</a:t>
            </a: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: звон натянутой тетивы лука, удары     по  дереву и т.д. (первые примитивные музыкальные инструменты немногим отличаются от простых орудий труда)</a:t>
            </a:r>
          </a:p>
        </p:txBody>
      </p:sp>
    </p:spTree>
    <p:extLst>
      <p:ext uri="{BB962C8B-B14F-4D97-AF65-F5344CB8AC3E}">
        <p14:creationId xmlns:p14="http://schemas.microsoft.com/office/powerpoint/2010/main" xmlns="" val="387098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Предпосылки появления музыки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ru-RU" sz="2800" b="1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 b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ритмичность  трудового процесса</a:t>
            </a: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, являвшаяся необходимым условием успешности осуществления  коллективной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13022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Предпосылки появления музыки</a:t>
            </a: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ru-RU" sz="2800" b="1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 b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подражание интонациям человеческой речи</a:t>
            </a: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, заключающим в себе повышения      и понижения голоса, паузы, акценты, ускорения и замедления, громкость и ее изменения и т.д.</a:t>
            </a:r>
          </a:p>
        </p:txBody>
      </p:sp>
    </p:spTree>
    <p:extLst>
      <p:ext uri="{BB962C8B-B14F-4D97-AF65-F5344CB8AC3E}">
        <p14:creationId xmlns:p14="http://schemas.microsoft.com/office/powerpoint/2010/main" xmlns="" val="318964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Предпосылки появления музыки</a:t>
            </a:r>
          </a:p>
        </p:txBody>
      </p:sp>
      <p:sp>
        <p:nvSpPr>
          <p:cNvPr id="154629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ru-RU" sz="2800" b="1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 b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художественный дар человека</a:t>
            </a: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, позволивший ему не</a:t>
            </a:r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просто подражать звукам окружающей его действительности, но с помощью этих звуков выражать свои впечатления,  чувства, мысли.</a:t>
            </a:r>
          </a:p>
        </p:txBody>
      </p:sp>
    </p:spTree>
    <p:extLst>
      <p:ext uri="{BB962C8B-B14F-4D97-AF65-F5344CB8AC3E}">
        <p14:creationId xmlns:p14="http://schemas.microsoft.com/office/powerpoint/2010/main" xmlns="" val="306682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Музыка и музыкальное искусство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39750" y="1628775"/>
            <a:ext cx="8229600" cy="4895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ru-RU" sz="2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Музыкальное искусство</a:t>
            </a:r>
            <a:r>
              <a:rPr lang="ru-RU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локализованный в пространстве и времени  мир музыкальных произведений, созданный композиторами, в который слушатели попадают с помощью исполнителей</a:t>
            </a:r>
          </a:p>
        </p:txBody>
      </p:sp>
      <p:sp>
        <p:nvSpPr>
          <p:cNvPr id="100356" name="Rectangle 6"/>
          <p:cNvSpPr>
            <a:spLocks noChangeArrowheads="1"/>
          </p:cNvSpPr>
          <p:nvPr/>
        </p:nvSpPr>
        <p:spPr bwMode="auto">
          <a:xfrm>
            <a:off x="684213" y="4581525"/>
            <a:ext cx="7777162" cy="1871663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 b="1" i="1">
              <a:solidFill>
                <a:srgbClr val="008000"/>
              </a:solidFill>
            </a:endParaRP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827088" y="5013325"/>
            <a:ext cx="7489825" cy="13684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rgbClr val="008000"/>
                </a:solidFill>
              </a:rPr>
              <a:t>Публика</a:t>
            </a:r>
          </a:p>
        </p:txBody>
      </p:sp>
      <p:sp>
        <p:nvSpPr>
          <p:cNvPr id="100358" name="AutoShape 8"/>
          <p:cNvSpPr>
            <a:spLocks noChangeArrowheads="1"/>
          </p:cNvSpPr>
          <p:nvPr/>
        </p:nvSpPr>
        <p:spPr bwMode="auto">
          <a:xfrm>
            <a:off x="684213" y="3068638"/>
            <a:ext cx="7775575" cy="1439862"/>
          </a:xfrm>
          <a:prstGeom prst="triangle">
            <a:avLst>
              <a:gd name="adj" fmla="val 49222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 b="1" i="1">
              <a:solidFill>
                <a:srgbClr val="008000"/>
              </a:solidFill>
            </a:endParaRPr>
          </a:p>
        </p:txBody>
      </p:sp>
      <p:sp>
        <p:nvSpPr>
          <p:cNvPr id="100359" name="Line 9"/>
          <p:cNvSpPr>
            <a:spLocks noChangeShapeType="1"/>
          </p:cNvSpPr>
          <p:nvPr/>
        </p:nvSpPr>
        <p:spPr bwMode="auto">
          <a:xfrm>
            <a:off x="3059113" y="3644900"/>
            <a:ext cx="316865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0360" name="Text Box 10"/>
          <p:cNvSpPr txBox="1">
            <a:spLocks noChangeArrowheads="1"/>
          </p:cNvSpPr>
          <p:nvPr/>
        </p:nvSpPr>
        <p:spPr bwMode="auto">
          <a:xfrm>
            <a:off x="4011613" y="2997200"/>
            <a:ext cx="2000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2400" b="1" i="1">
              <a:solidFill>
                <a:srgbClr val="008000"/>
              </a:solidFill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708400" y="3213100"/>
            <a:ext cx="2016125" cy="396875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i="1">
                <a:solidFill>
                  <a:schemeClr val="bg1"/>
                </a:solidFill>
              </a:rPr>
              <a:t>Композитор</a:t>
            </a:r>
          </a:p>
        </p:txBody>
      </p:sp>
      <p:sp>
        <p:nvSpPr>
          <p:cNvPr id="100362" name="Text Box 12"/>
          <p:cNvSpPr txBox="1">
            <a:spLocks noChangeArrowheads="1"/>
          </p:cNvSpPr>
          <p:nvPr/>
        </p:nvSpPr>
        <p:spPr bwMode="auto">
          <a:xfrm>
            <a:off x="2032000" y="4017963"/>
            <a:ext cx="4916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rgbClr val="008000"/>
                </a:solidFill>
              </a:rPr>
              <a:t>                Исполнитель      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2771775" y="3789363"/>
            <a:ext cx="374491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rgbClr val="33CC33"/>
                </a:solidFill>
              </a:rPr>
              <a:t>Исполнитель</a:t>
            </a:r>
          </a:p>
        </p:txBody>
      </p:sp>
      <p:sp>
        <p:nvSpPr>
          <p:cNvPr id="100364" name="Line 14"/>
          <p:cNvSpPr>
            <a:spLocks noChangeShapeType="1"/>
          </p:cNvSpPr>
          <p:nvPr/>
        </p:nvSpPr>
        <p:spPr bwMode="auto">
          <a:xfrm flipH="1">
            <a:off x="1403350" y="4581525"/>
            <a:ext cx="2016125" cy="719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0365" name="Line 15"/>
          <p:cNvSpPr>
            <a:spLocks noChangeShapeType="1"/>
          </p:cNvSpPr>
          <p:nvPr/>
        </p:nvSpPr>
        <p:spPr bwMode="auto">
          <a:xfrm>
            <a:off x="4500563" y="4581525"/>
            <a:ext cx="0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0366" name="Line 16"/>
          <p:cNvSpPr>
            <a:spLocks noChangeShapeType="1"/>
          </p:cNvSpPr>
          <p:nvPr/>
        </p:nvSpPr>
        <p:spPr bwMode="auto">
          <a:xfrm>
            <a:off x="5580063" y="4508500"/>
            <a:ext cx="1512887" cy="649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13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nimBg="1"/>
      <p:bldP spid="14347" grpId="0" animBg="1"/>
      <p:bldP spid="1434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Почему и зачем надо слушать классическую музыку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1380" name="Rectangle 6"/>
          <p:cNvSpPr>
            <a:spLocks noChangeArrowheads="1"/>
          </p:cNvSpPr>
          <p:nvPr/>
        </p:nvSpPr>
        <p:spPr bwMode="auto">
          <a:xfrm>
            <a:off x="755650" y="3284538"/>
            <a:ext cx="2449513" cy="1006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Музыка</a:t>
            </a:r>
          </a:p>
        </p:txBody>
      </p:sp>
      <p:sp>
        <p:nvSpPr>
          <p:cNvPr id="101381" name="AutoShape 7"/>
          <p:cNvSpPr>
            <a:spLocks noChangeArrowheads="1"/>
          </p:cNvSpPr>
          <p:nvPr/>
        </p:nvSpPr>
        <p:spPr bwMode="auto">
          <a:xfrm>
            <a:off x="3492500" y="3716338"/>
            <a:ext cx="1655763" cy="217487"/>
          </a:xfrm>
          <a:prstGeom prst="rightArrow">
            <a:avLst>
              <a:gd name="adj1" fmla="val 50000"/>
              <a:gd name="adj2" fmla="val 1903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200650" y="2505075"/>
            <a:ext cx="2941638" cy="22828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способствует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сохранению и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восстановлению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физического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и психического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здоровья</a:t>
            </a:r>
          </a:p>
        </p:txBody>
      </p:sp>
    </p:spTree>
    <p:extLst>
      <p:ext uri="{BB962C8B-B14F-4D97-AF65-F5344CB8AC3E}">
        <p14:creationId xmlns:p14="http://schemas.microsoft.com/office/powerpoint/2010/main" xmlns="" val="171831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Почему и зачем надо слушать классическую музыку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04" name="Rectangle 6"/>
          <p:cNvSpPr>
            <a:spLocks noChangeArrowheads="1"/>
          </p:cNvSpPr>
          <p:nvPr/>
        </p:nvSpPr>
        <p:spPr bwMode="auto">
          <a:xfrm>
            <a:off x="755650" y="3284538"/>
            <a:ext cx="2449513" cy="1006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Музыка</a:t>
            </a:r>
          </a:p>
        </p:txBody>
      </p:sp>
      <p:sp>
        <p:nvSpPr>
          <p:cNvPr id="102405" name="AutoShape 7"/>
          <p:cNvSpPr>
            <a:spLocks noChangeArrowheads="1"/>
          </p:cNvSpPr>
          <p:nvPr/>
        </p:nvSpPr>
        <p:spPr bwMode="auto">
          <a:xfrm>
            <a:off x="3492500" y="3716338"/>
            <a:ext cx="1655763" cy="217487"/>
          </a:xfrm>
          <a:prstGeom prst="rightArrow">
            <a:avLst>
              <a:gd name="adj1" fmla="val 50000"/>
              <a:gd name="adj2" fmla="val 1903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200650" y="2505075"/>
            <a:ext cx="3411538" cy="2647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знание ее помогает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сформировать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имидж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просвещенного,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 преуспевающего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человека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 b="1" i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203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Почему и зачем надо слушать классическую музыку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3428" name="Rectangle 6"/>
          <p:cNvSpPr>
            <a:spLocks noChangeArrowheads="1"/>
          </p:cNvSpPr>
          <p:nvPr/>
        </p:nvSpPr>
        <p:spPr bwMode="auto">
          <a:xfrm>
            <a:off x="755650" y="3284538"/>
            <a:ext cx="2449513" cy="1006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Музыка</a:t>
            </a:r>
          </a:p>
        </p:txBody>
      </p:sp>
      <p:sp>
        <p:nvSpPr>
          <p:cNvPr id="103429" name="AutoShape 7"/>
          <p:cNvSpPr>
            <a:spLocks noChangeArrowheads="1"/>
          </p:cNvSpPr>
          <p:nvPr/>
        </p:nvSpPr>
        <p:spPr bwMode="auto">
          <a:xfrm>
            <a:off x="3492500" y="3716338"/>
            <a:ext cx="1655763" cy="217487"/>
          </a:xfrm>
          <a:prstGeom prst="rightArrow">
            <a:avLst>
              <a:gd name="adj1" fmla="val 50000"/>
              <a:gd name="adj2" fmla="val 1903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200650" y="2708275"/>
            <a:ext cx="3392488" cy="19177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освоение музыки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усиливает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 интеллектуальные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способности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 b="1" i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143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Почему и зачем надо слушать классическую музыку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4452" name="Rectangle 6"/>
          <p:cNvSpPr>
            <a:spLocks noChangeArrowheads="1"/>
          </p:cNvSpPr>
          <p:nvPr/>
        </p:nvSpPr>
        <p:spPr bwMode="auto">
          <a:xfrm>
            <a:off x="755650" y="3284538"/>
            <a:ext cx="2449513" cy="1006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Музыка</a:t>
            </a:r>
          </a:p>
        </p:txBody>
      </p:sp>
      <p:sp>
        <p:nvSpPr>
          <p:cNvPr id="104453" name="AutoShape 7"/>
          <p:cNvSpPr>
            <a:spLocks noChangeArrowheads="1"/>
          </p:cNvSpPr>
          <p:nvPr/>
        </p:nvSpPr>
        <p:spPr bwMode="auto">
          <a:xfrm>
            <a:off x="3492500" y="3716338"/>
            <a:ext cx="1655763" cy="217487"/>
          </a:xfrm>
          <a:prstGeom prst="rightArrow">
            <a:avLst>
              <a:gd name="adj1" fmla="val 50000"/>
              <a:gd name="adj2" fmla="val 1903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200650" y="2505075"/>
            <a:ext cx="2690813" cy="2647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способствует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формированию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духа и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помогает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прикоснуться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к тайнам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2"/>
                </a:solidFill>
              </a:rPr>
              <a:t>бытия</a:t>
            </a:r>
          </a:p>
        </p:txBody>
      </p:sp>
    </p:spTree>
    <p:extLst>
      <p:ext uri="{BB962C8B-B14F-4D97-AF65-F5344CB8AC3E}">
        <p14:creationId xmlns:p14="http://schemas.microsoft.com/office/powerpoint/2010/main" xmlns="" val="305640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ru-RU" sz="3200" i="1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1" name="Text Box 6"/>
          <p:cNvSpPr txBox="1">
            <a:spLocks noChangeArrowheads="1"/>
          </p:cNvSpPr>
          <p:nvPr/>
        </p:nvSpPr>
        <p:spPr bwMode="auto">
          <a:xfrm>
            <a:off x="468313" y="2636838"/>
            <a:ext cx="8135937" cy="1958975"/>
          </a:xfrm>
          <a:prstGeom prst="rect">
            <a:avLst/>
          </a:prstGeom>
          <a:solidFill>
            <a:schemeClr val="tx2"/>
          </a:solid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 dirty="0">
                <a:solidFill>
                  <a:schemeClr val="bg1"/>
                </a:solidFill>
              </a:rPr>
              <a:t>Музыка – это «жизнь, обернувшаяся прекрасными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 dirty="0">
                <a:solidFill>
                  <a:schemeClr val="bg1"/>
                </a:solidFill>
              </a:rPr>
              <a:t>звуками»(</a:t>
            </a:r>
            <a:r>
              <a:rPr lang="ru-RU" altLang="ru-RU" sz="4000" b="1" dirty="0" err="1">
                <a:solidFill>
                  <a:schemeClr val="bg1"/>
                </a:solidFill>
              </a:rPr>
              <a:t>В.Медушевский</a:t>
            </a:r>
            <a:r>
              <a:rPr lang="ru-RU" altLang="ru-RU" sz="36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611188" y="620713"/>
            <a:ext cx="81375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модели понимания    </a:t>
            </a:r>
          </a:p>
          <a:p>
            <a:pPr>
              <a:defRPr/>
            </a:pPr>
            <a:r>
              <a:rPr lang="ru-RU" sz="4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музыки</a:t>
            </a:r>
          </a:p>
        </p:txBody>
      </p:sp>
    </p:spTree>
    <p:extLst>
      <p:ext uri="{BB962C8B-B14F-4D97-AF65-F5344CB8AC3E}">
        <p14:creationId xmlns:p14="http://schemas.microsoft.com/office/powerpoint/2010/main" xmlns="" val="12230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Oval 8"/>
          <p:cNvSpPr>
            <a:spLocks noChangeArrowheads="1"/>
          </p:cNvSpPr>
          <p:nvPr/>
        </p:nvSpPr>
        <p:spPr bwMode="auto">
          <a:xfrm>
            <a:off x="611188" y="1484313"/>
            <a:ext cx="3600450" cy="3600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1042988" y="2060575"/>
            <a:ext cx="3267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chemeClr val="bg1"/>
                </a:solidFill>
              </a:rPr>
              <a:t>Изобразительные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chemeClr val="bg1"/>
                </a:solidFill>
              </a:rPr>
              <a:t>искусства</a:t>
            </a:r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1187450" y="3500438"/>
            <a:ext cx="2865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chemeClr val="bg1"/>
                </a:solidFill>
              </a:rPr>
              <a:t>Выразительные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chemeClr val="bg1"/>
                </a:solidFill>
              </a:rPr>
              <a:t> искусства</a:t>
            </a:r>
          </a:p>
        </p:txBody>
      </p:sp>
      <p:sp>
        <p:nvSpPr>
          <p:cNvPr id="32773" name="Text Box 19"/>
          <p:cNvSpPr txBox="1">
            <a:spLocks noChangeArrowheads="1"/>
          </p:cNvSpPr>
          <p:nvPr/>
        </p:nvSpPr>
        <p:spPr bwMode="auto">
          <a:xfrm>
            <a:off x="4427538" y="923925"/>
            <a:ext cx="4716462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solidFill>
                  <a:srgbClr val="00FF00"/>
                </a:solidFill>
              </a:rPr>
              <a:t>Изобразительные искусства</a:t>
            </a:r>
            <a:r>
              <a:rPr lang="ru-RU" altLang="ru-RU" sz="2000" b="1" dirty="0">
                <a:solidFill>
                  <a:schemeClr val="hlink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/>
              <a:t>обращены к </a:t>
            </a:r>
            <a:r>
              <a:rPr lang="ru-RU" altLang="ru-RU" sz="2000" b="1" i="1" dirty="0">
                <a:solidFill>
                  <a:srgbClr val="FF0000"/>
                </a:solidFill>
              </a:rPr>
              <a:t>внешнему, объективному  миру</a:t>
            </a:r>
            <a:r>
              <a:rPr lang="ru-RU" altLang="ru-RU" sz="2000" dirty="0">
                <a:solidFill>
                  <a:srgbClr val="FF0000"/>
                </a:solidFill>
              </a:rPr>
              <a:t>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/>
              <a:t>Это </a:t>
            </a:r>
            <a:r>
              <a:rPr lang="ru-RU" altLang="ru-RU" sz="2000" b="1" dirty="0">
                <a:solidFill>
                  <a:schemeClr val="hlink"/>
                </a:solidFill>
              </a:rPr>
              <a:t>живопись, скульптура,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chemeClr val="hlink"/>
                </a:solidFill>
              </a:rPr>
              <a:t>графика.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 b="1" dirty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 b="1" dirty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solidFill>
                  <a:srgbClr val="00FF00"/>
                </a:solidFill>
              </a:rPr>
              <a:t>Выразительные искусства</a:t>
            </a:r>
            <a:r>
              <a:rPr lang="ru-RU" altLang="ru-RU" sz="2000" dirty="0"/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/>
              <a:t>обращены к </a:t>
            </a:r>
            <a:r>
              <a:rPr lang="ru-RU" altLang="ru-RU" sz="2000" b="1" i="1" dirty="0">
                <a:solidFill>
                  <a:srgbClr val="FF0000"/>
                </a:solidFill>
              </a:rPr>
              <a:t>внутреннему, субъективному миру</a:t>
            </a:r>
            <a:r>
              <a:rPr lang="ru-RU" altLang="ru-RU" sz="2000" dirty="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/>
              <a:t> Это </a:t>
            </a:r>
            <a:r>
              <a:rPr lang="ru-RU" altLang="ru-RU" sz="2000" b="1" dirty="0">
                <a:solidFill>
                  <a:schemeClr val="hlink"/>
                </a:solidFill>
              </a:rPr>
              <a:t>музыка, поэзия.</a:t>
            </a:r>
          </a:p>
        </p:txBody>
      </p:sp>
      <p:sp>
        <p:nvSpPr>
          <p:cNvPr id="32774" name="Line 21"/>
          <p:cNvSpPr>
            <a:spLocks noChangeShapeType="1"/>
          </p:cNvSpPr>
          <p:nvPr/>
        </p:nvSpPr>
        <p:spPr bwMode="auto">
          <a:xfrm>
            <a:off x="684213" y="3284538"/>
            <a:ext cx="3527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75" name="Text Box 22"/>
          <p:cNvSpPr txBox="1">
            <a:spLocks noChangeArrowheads="1"/>
          </p:cNvSpPr>
          <p:nvPr/>
        </p:nvSpPr>
        <p:spPr bwMode="auto">
          <a:xfrm>
            <a:off x="2051050" y="260350"/>
            <a:ext cx="5976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i="1">
                <a:solidFill>
                  <a:srgbClr val="00FF00"/>
                </a:solidFill>
              </a:rPr>
              <a:t>Классификация видов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i="1">
                <a:solidFill>
                  <a:srgbClr val="00FF00"/>
                </a:solidFill>
              </a:rPr>
              <a:t>              искусства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390733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2" grpId="0"/>
      <p:bldP spid="839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000" b="1" i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Классификация видов искусства</a:t>
            </a:r>
          </a:p>
        </p:txBody>
      </p:sp>
      <p:sp>
        <p:nvSpPr>
          <p:cNvPr id="34819" name="Oval 5"/>
          <p:cNvSpPr>
            <a:spLocks noChangeArrowheads="1"/>
          </p:cNvSpPr>
          <p:nvPr/>
        </p:nvSpPr>
        <p:spPr bwMode="auto">
          <a:xfrm>
            <a:off x="755650" y="2492375"/>
            <a:ext cx="3600450" cy="32416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34820" name="Line 6"/>
          <p:cNvSpPr>
            <a:spLocks noChangeShapeType="1"/>
          </p:cNvSpPr>
          <p:nvPr/>
        </p:nvSpPr>
        <p:spPr bwMode="auto">
          <a:xfrm>
            <a:off x="1187450" y="3068638"/>
            <a:ext cx="12954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1" name="Line 7"/>
          <p:cNvSpPr>
            <a:spLocks noChangeShapeType="1"/>
          </p:cNvSpPr>
          <p:nvPr/>
        </p:nvSpPr>
        <p:spPr bwMode="auto">
          <a:xfrm flipV="1">
            <a:off x="2555875" y="3284538"/>
            <a:ext cx="15843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2" name="Line 8"/>
          <p:cNvSpPr>
            <a:spLocks noChangeShapeType="1"/>
          </p:cNvSpPr>
          <p:nvPr/>
        </p:nvSpPr>
        <p:spPr bwMode="auto">
          <a:xfrm>
            <a:off x="2555875" y="4292600"/>
            <a:ext cx="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3" name="Text Box 9"/>
          <p:cNvSpPr txBox="1">
            <a:spLocks noChangeArrowheads="1"/>
          </p:cNvSpPr>
          <p:nvPr/>
        </p:nvSpPr>
        <p:spPr bwMode="auto">
          <a:xfrm>
            <a:off x="1619250" y="2781300"/>
            <a:ext cx="21605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charset="0"/>
              </a:rPr>
              <a:t>Пространственно-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charset="0"/>
              </a:rPr>
              <a:t>временные искусства</a:t>
            </a:r>
          </a:p>
        </p:txBody>
      </p:sp>
      <p:sp>
        <p:nvSpPr>
          <p:cNvPr id="34824" name="Text Box 10"/>
          <p:cNvSpPr txBox="1">
            <a:spLocks noChangeArrowheads="1"/>
          </p:cNvSpPr>
          <p:nvPr/>
        </p:nvSpPr>
        <p:spPr bwMode="auto">
          <a:xfrm>
            <a:off x="971550" y="3808413"/>
            <a:ext cx="14398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charset="0"/>
              </a:rPr>
              <a:t>Прост-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charset="0"/>
              </a:rPr>
              <a:t>ранствен-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charset="0"/>
              </a:rPr>
              <a:t>ные искусства</a:t>
            </a:r>
          </a:p>
        </p:txBody>
      </p:sp>
      <p:sp>
        <p:nvSpPr>
          <p:cNvPr id="34825" name="Text Box 11"/>
          <p:cNvSpPr txBox="1">
            <a:spLocks noChangeArrowheads="1"/>
          </p:cNvSpPr>
          <p:nvPr/>
        </p:nvSpPr>
        <p:spPr bwMode="auto">
          <a:xfrm>
            <a:off x="2555875" y="4365625"/>
            <a:ext cx="39131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charset="0"/>
              </a:rPr>
              <a:t>Временные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charset="0"/>
              </a:rPr>
              <a:t>искусства</a:t>
            </a:r>
          </a:p>
        </p:txBody>
      </p:sp>
      <p:sp>
        <p:nvSpPr>
          <p:cNvPr id="34826" name="Text Box 12"/>
          <p:cNvSpPr txBox="1">
            <a:spLocks noChangeArrowheads="1"/>
          </p:cNvSpPr>
          <p:nvPr/>
        </p:nvSpPr>
        <p:spPr bwMode="auto">
          <a:xfrm>
            <a:off x="5148263" y="1989138"/>
            <a:ext cx="3176587" cy="671512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>
                <a:solidFill>
                  <a:srgbClr val="008000"/>
                </a:solidFill>
              </a:rPr>
              <a:t>Временные искусства</a:t>
            </a:r>
            <a:r>
              <a:rPr lang="ru-RU" altLang="ru-RU" sz="2000" b="1">
                <a:solidFill>
                  <a:srgbClr val="00FF00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chemeClr val="bg2"/>
                </a:solidFill>
              </a:rPr>
              <a:t>поэзия, музыка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0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Классификация видов искусства</a:t>
            </a:r>
          </a:p>
        </p:txBody>
      </p:sp>
      <p:sp>
        <p:nvSpPr>
          <p:cNvPr id="34828" name="Oval 14"/>
          <p:cNvSpPr>
            <a:spLocks noChangeArrowheads="1"/>
          </p:cNvSpPr>
          <p:nvPr/>
        </p:nvSpPr>
        <p:spPr bwMode="auto">
          <a:xfrm>
            <a:off x="755650" y="2492375"/>
            <a:ext cx="3600450" cy="32416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4829" name="Line 15"/>
          <p:cNvSpPr>
            <a:spLocks noChangeShapeType="1"/>
          </p:cNvSpPr>
          <p:nvPr/>
        </p:nvSpPr>
        <p:spPr bwMode="auto">
          <a:xfrm>
            <a:off x="2555875" y="4292600"/>
            <a:ext cx="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763713" y="2708275"/>
            <a:ext cx="201612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FF00"/>
                </a:solidFill>
                <a:latin typeface="Arial" charset="0"/>
              </a:rPr>
              <a:t>Пространствен-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FF00"/>
                </a:solidFill>
                <a:latin typeface="Arial" charset="0"/>
              </a:rPr>
              <a:t>но-временные     искусства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755650" y="3789363"/>
            <a:ext cx="165576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FF00"/>
                </a:solidFill>
                <a:latin typeface="Arial" charset="0"/>
              </a:rPr>
              <a:t>Пространст-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FF00"/>
                </a:solidFill>
                <a:latin typeface="Arial" charset="0"/>
              </a:rPr>
              <a:t>венные</a:t>
            </a:r>
            <a:r>
              <a:rPr lang="ru-RU" altLang="ru-RU" sz="1800">
                <a:solidFill>
                  <a:srgbClr val="00FF00"/>
                </a:solidFill>
                <a:latin typeface="Arial" charset="0"/>
              </a:rPr>
              <a:t> </a:t>
            </a:r>
            <a:r>
              <a:rPr lang="ru-RU" altLang="ru-RU" sz="1800" b="1">
                <a:solidFill>
                  <a:srgbClr val="00FF00"/>
                </a:solidFill>
                <a:latin typeface="Arial" charset="0"/>
              </a:rPr>
              <a:t>искусства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555875" y="4292600"/>
            <a:ext cx="15113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FF00"/>
                </a:solidFill>
                <a:latin typeface="Arial" charset="0"/>
              </a:rPr>
              <a:t>Временные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FF00"/>
                </a:solidFill>
                <a:latin typeface="Arial" charset="0"/>
              </a:rPr>
              <a:t>искусства</a:t>
            </a:r>
          </a:p>
        </p:txBody>
      </p:sp>
      <p:sp>
        <p:nvSpPr>
          <p:cNvPr id="34833" name="Text Box 20"/>
          <p:cNvSpPr txBox="1">
            <a:spLocks noChangeArrowheads="1"/>
          </p:cNvSpPr>
          <p:nvPr/>
        </p:nvSpPr>
        <p:spPr bwMode="auto">
          <a:xfrm>
            <a:off x="5219700" y="3155950"/>
            <a:ext cx="3605213" cy="12509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>
                <a:solidFill>
                  <a:srgbClr val="008000"/>
                </a:solidFill>
              </a:rPr>
              <a:t>Пространственные искусства:</a:t>
            </a:r>
            <a:r>
              <a:rPr lang="ru-RU" altLang="ru-RU" sz="1800" b="1">
                <a:solidFill>
                  <a:schemeClr val="bg1"/>
                </a:solidFill>
              </a:rPr>
              <a:t>живопись, скульптура, графика,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chemeClr val="bg1"/>
                </a:solidFill>
              </a:rPr>
              <a:t>архитектура</a:t>
            </a:r>
          </a:p>
        </p:txBody>
      </p:sp>
      <p:sp>
        <p:nvSpPr>
          <p:cNvPr id="34834" name="Text Box 21"/>
          <p:cNvSpPr txBox="1">
            <a:spLocks noChangeArrowheads="1"/>
          </p:cNvSpPr>
          <p:nvPr/>
        </p:nvSpPr>
        <p:spPr bwMode="auto">
          <a:xfrm>
            <a:off x="5148263" y="4668838"/>
            <a:ext cx="3706812" cy="2074862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>
                <a:solidFill>
                  <a:srgbClr val="008000"/>
                </a:solidFill>
              </a:rPr>
              <a:t>Пространственно-временные искусства – </a:t>
            </a:r>
            <a:r>
              <a:rPr lang="ru-RU" altLang="ru-RU" sz="1800" b="1">
                <a:solidFill>
                  <a:schemeClr val="bg1"/>
                </a:solidFill>
              </a:rPr>
              <a:t>результат взаимодействия пространственных и временных видов искусства. Это</a:t>
            </a:r>
            <a:r>
              <a:rPr lang="ru-RU" altLang="ru-RU" sz="1800" b="1">
                <a:solidFill>
                  <a:srgbClr val="008000"/>
                </a:solidFill>
              </a:rPr>
              <a:t> </a:t>
            </a:r>
            <a:r>
              <a:rPr lang="ru-RU" altLang="ru-RU" sz="1800" b="1">
                <a:solidFill>
                  <a:schemeClr val="bg1"/>
                </a:solidFill>
              </a:rPr>
              <a:t>драма, балет, кинематограф</a:t>
            </a:r>
          </a:p>
        </p:txBody>
      </p:sp>
      <p:sp>
        <p:nvSpPr>
          <p:cNvPr id="34835" name="Line 22"/>
          <p:cNvSpPr>
            <a:spLocks noChangeShapeType="1"/>
          </p:cNvSpPr>
          <p:nvPr/>
        </p:nvSpPr>
        <p:spPr bwMode="auto">
          <a:xfrm flipV="1">
            <a:off x="2555875" y="3068638"/>
            <a:ext cx="1439863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6" name="Line 23"/>
          <p:cNvSpPr>
            <a:spLocks noChangeShapeType="1"/>
          </p:cNvSpPr>
          <p:nvPr/>
        </p:nvSpPr>
        <p:spPr bwMode="auto">
          <a:xfrm flipH="1" flipV="1">
            <a:off x="1187450" y="2997200"/>
            <a:ext cx="1368425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88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/>
      <p:bldP spid="12305" grpId="0"/>
      <p:bldP spid="123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Проблема всеобщего и общего в соотношении музыки и других видов искусства</a:t>
            </a:r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ru-RU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Интонация</a:t>
            </a: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– с лат. «произношу нараспев, запеваю, пою первые слова» – многозначное понятие, выражающее </a:t>
            </a:r>
            <a:r>
              <a:rPr lang="ru-RU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звуковое воплощение музыкального содержания</a:t>
            </a: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ru-RU" sz="2800" b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Б.В. Асафьев определял музыку как «искусство интонируемого смысла», а интонацию называл основной формой «проявления мысли» в музыке.</a:t>
            </a:r>
          </a:p>
        </p:txBody>
      </p:sp>
    </p:spTree>
    <p:extLst>
      <p:ext uri="{BB962C8B-B14F-4D97-AF65-F5344CB8AC3E}">
        <p14:creationId xmlns:p14="http://schemas.microsoft.com/office/powerpoint/2010/main" xmlns="" val="295121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Проблема всеобщего и общего в соотношении музыки и других видов искусства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endParaRPr lang="ru-RU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Сходство музыки и поэзии</a:t>
            </a:r>
            <a:r>
              <a:rPr lang="ru-RU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, например, проявляется в  интонационности, членении на фразы, ритмической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222090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Проблема всеобщего и общего в соотношении музыки и других видов искусства</a:t>
            </a: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ru-RU" sz="32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Сходство музыки и хореографии</a:t>
            </a: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обнаруживает себя в последовательности элементов, их чередовании на основе принципов тождества и контраста.</a:t>
            </a:r>
          </a:p>
        </p:txBody>
      </p:sp>
    </p:spTree>
    <p:extLst>
      <p:ext uri="{BB962C8B-B14F-4D97-AF65-F5344CB8AC3E}">
        <p14:creationId xmlns:p14="http://schemas.microsoft.com/office/powerpoint/2010/main" xmlns="" val="175169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Проблема всеобщего и общего в соотношении музыки и других видов искусства</a:t>
            </a: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ru-RU" sz="32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Общими у музыки и живописи, графики, скульптуры</a:t>
            </a: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могут быть содержание (через программность) и выразительные средства (оркестровый колорит, инструментальная фактура).</a:t>
            </a:r>
          </a:p>
        </p:txBody>
      </p:sp>
    </p:spTree>
    <p:extLst>
      <p:ext uri="{BB962C8B-B14F-4D97-AF65-F5344CB8AC3E}">
        <p14:creationId xmlns:p14="http://schemas.microsoft.com/office/powerpoint/2010/main" xmlns="" val="186564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719</Words>
  <Application>Microsoft Office PowerPoint</Application>
  <PresentationFormat>Экран (4:3)</PresentationFormat>
  <Paragraphs>139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Предпосылки появления музыки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Взаимодействие музыки и литературы</vt:lpstr>
      <vt:lpstr>Слайд 12</vt:lpstr>
      <vt:lpstr>Слайд 13</vt:lpstr>
      <vt:lpstr>Слайд 14</vt:lpstr>
      <vt:lpstr>Слайд 15</vt:lpstr>
      <vt:lpstr>Слайд 16</vt:lpstr>
      <vt:lpstr>Взаимовлияния музыки и живописи: 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Учитель. Ученик</cp:lastModifiedBy>
  <cp:revision>6</cp:revision>
  <dcterms:modified xsi:type="dcterms:W3CDTF">2015-01-19T06:20:42Z</dcterms:modified>
</cp:coreProperties>
</file>