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136CE-CEC1-4C80-8D47-178059D10013}" type="datetimeFigureOut">
              <a:rPr lang="ru-RU" smtClean="0"/>
              <a:t>30.10.2013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754CD-5134-4A0B-8E79-514A52A1DD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00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Сложность и многогранность работы классного руководителя обусловливают необходимость ее глубокого анализа и продуманного планирования.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планировании воспитательной работы классный руководитель должен исходить из следующих положений: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54CD-5134-4A0B-8E79-514A52A1DDF5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Классный руководитель отвечает за ведение следующей документации: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54CD-5134-4A0B-8E79-514A52A1DDF5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менеджменте (искусство управления) есть несколько аксиом. Вот две из них: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754CD-5134-4A0B-8E79-514A52A1DDF5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Ведение документации класса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352927" cy="51845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– предусмотреть разнообразные мероприятия и виды работ, которые способствовали бы всестороннему развитию учащихся; </a:t>
            </a:r>
          </a:p>
          <a:p>
            <a:r>
              <a:rPr lang="ru-RU" b="1" dirty="0" smtClean="0"/>
              <a:t>– включать воспитанников в деятельность (познавательную, патриотическую, трудовую, художественно-эстетическую, спортивно-оздоровительную);</a:t>
            </a:r>
          </a:p>
          <a:p>
            <a:r>
              <a:rPr lang="ru-RU" b="1" dirty="0" smtClean="0"/>
              <a:t>– система внеклассной воспитательной работы должна быть подчинена организации, воспитанию и развитию ученического коллектива;</a:t>
            </a:r>
          </a:p>
          <a:p>
            <a:r>
              <a:rPr lang="ru-RU" b="1" dirty="0" smtClean="0"/>
              <a:t>– выделить ту или иную ведущую воспитательную задачу и наметить меры по ее решению;</a:t>
            </a:r>
          </a:p>
          <a:p>
            <a:r>
              <a:rPr lang="ru-RU" b="1" dirty="0" smtClean="0"/>
              <a:t>– план должен содержать положения, направленные на согласованность воспитательных усилий классного руководителя, учителей, которые работают в классе, и родителей.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Положение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8136903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1. Классный журнал.</a:t>
            </a:r>
          </a:p>
          <a:p>
            <a:pPr>
              <a:buNone/>
            </a:pPr>
            <a:r>
              <a:rPr lang="ru-RU" b="1" dirty="0" smtClean="0"/>
              <a:t>2. Планы воспитательной работы с классным коллективом.</a:t>
            </a:r>
          </a:p>
          <a:p>
            <a:pPr>
              <a:buNone/>
            </a:pPr>
            <a:r>
              <a:rPr lang="ru-RU" b="1" dirty="0" smtClean="0"/>
              <a:t>3. Личные дела учащихся.</a:t>
            </a:r>
          </a:p>
          <a:p>
            <a:pPr>
              <a:buNone/>
            </a:pPr>
            <a:r>
              <a:rPr lang="ru-RU" b="1" dirty="0" smtClean="0"/>
              <a:t>4. Карты развития личности воспитанника.</a:t>
            </a:r>
          </a:p>
          <a:p>
            <a:pPr>
              <a:buNone/>
            </a:pPr>
            <a:r>
              <a:rPr lang="ru-RU" b="1" dirty="0" smtClean="0"/>
              <a:t>5. Протоколы родительских собраний.</a:t>
            </a:r>
          </a:p>
          <a:p>
            <a:pPr>
              <a:buNone/>
            </a:pPr>
            <a:r>
              <a:rPr lang="ru-RU" b="1" dirty="0" smtClean="0"/>
              <a:t>6. Дневники учащихся.</a:t>
            </a:r>
          </a:p>
          <a:p>
            <a:pPr>
              <a:buNone/>
            </a:pPr>
            <a:r>
              <a:rPr lang="ru-RU" b="1" dirty="0" smtClean="0"/>
              <a:t>7. Папки с разработками воспитательных мероприятий, с итогами социально-психологических  исследований  в  классе,  с  детскими   работами и т. д.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Документация и отчетность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55172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I. Введение. Характеристика класса. Задачи.</a:t>
            </a:r>
          </a:p>
          <a:p>
            <a:r>
              <a:rPr lang="ru-RU" dirty="0" smtClean="0"/>
              <a:t>При необходимости и по возможности определение детей, которые нуждаются в индивидуальном подходе.</a:t>
            </a:r>
          </a:p>
          <a:p>
            <a:r>
              <a:rPr lang="ru-RU" b="1" dirty="0" smtClean="0"/>
              <a:t>II. Содержание деятельности классного руководителя, направленной на решение поставленных задач:</a:t>
            </a:r>
          </a:p>
          <a:p>
            <a:r>
              <a:rPr lang="ru-RU" dirty="0" smtClean="0"/>
              <a:t>1. Работа с учителями, преподающими в классе.</a:t>
            </a:r>
          </a:p>
          <a:p>
            <a:r>
              <a:rPr lang="ru-RU" dirty="0" smtClean="0"/>
              <a:t>2. Работа с родителями.</a:t>
            </a:r>
          </a:p>
          <a:p>
            <a:r>
              <a:rPr lang="ru-RU" dirty="0" smtClean="0"/>
              <a:t>3. Индивидуальная работа с учениками.</a:t>
            </a:r>
          </a:p>
          <a:p>
            <a:r>
              <a:rPr lang="ru-RU" dirty="0" smtClean="0"/>
              <a:t>4. Классные часы и классные собрания.</a:t>
            </a:r>
          </a:p>
          <a:p>
            <a:r>
              <a:rPr lang="ru-RU" dirty="0" smtClean="0"/>
              <a:t>5. Дела класса.</a:t>
            </a:r>
          </a:p>
          <a:p>
            <a:r>
              <a:rPr lang="ru-RU" dirty="0" smtClean="0"/>
              <a:t>6. Участие в школьных делах.</a:t>
            </a:r>
          </a:p>
          <a:p>
            <a:r>
              <a:rPr lang="ru-RU" b="1" dirty="0" smtClean="0"/>
              <a:t>III. Краткие итоги работы. Задачи на следующий год (каждый раздел плана пишется с новой страницы, и 1–2 страницы между разделами пропускаются для дополнений в течение года).</a:t>
            </a:r>
          </a:p>
          <a:p>
            <a:r>
              <a:rPr lang="en-US" b="1" dirty="0" smtClean="0"/>
              <a:t>IV. </a:t>
            </a:r>
            <a:r>
              <a:rPr lang="ru-RU" b="1" dirty="0" smtClean="0"/>
              <a:t>Тетрадь классного руководителя.</a:t>
            </a:r>
          </a:p>
          <a:p>
            <a:r>
              <a:rPr lang="ru-RU" b="1" dirty="0" smtClean="0"/>
              <a:t>V. Заметки об учениках и работе с ними.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РАБОТЫ ПО РАЗДЕЛАМ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7920879" cy="576064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Список учащихся класса с телефонами, цепочка учащихся для срочного оповещения.</a:t>
            </a:r>
          </a:p>
          <a:p>
            <a:r>
              <a:rPr lang="ru-RU" b="1" dirty="0" smtClean="0"/>
              <a:t>Сведения об учащихся и их родителях.</a:t>
            </a:r>
          </a:p>
          <a:p>
            <a:r>
              <a:rPr lang="ru-RU" b="1" dirty="0" smtClean="0"/>
              <a:t>Сведения о здоровье учащихся.</a:t>
            </a:r>
          </a:p>
          <a:p>
            <a:r>
              <a:rPr lang="ru-RU" b="1" dirty="0" smtClean="0"/>
              <a:t>Сведения о занятиях учащихся во внеурочное время (факультативы, кружки, дополнительные занятия, консультации, другие школы, студии, секции, занятия с нешкольными преподавателями).</a:t>
            </a:r>
          </a:p>
          <a:p>
            <a:r>
              <a:rPr lang="ru-RU" b="1" dirty="0" smtClean="0"/>
              <a:t>Сведения о занятости учащихся во внеурочное время по дням недели на различных занятиях (сведения очень нужны при составлении графика дежурств, выборе времени для </a:t>
            </a:r>
            <a:r>
              <a:rPr lang="ru-RU" b="1" dirty="0" err="1" smtClean="0"/>
              <a:t>общеклассных</a:t>
            </a:r>
            <a:r>
              <a:rPr lang="ru-RU" b="1" dirty="0" smtClean="0"/>
              <a:t> дел и т. д.).</a:t>
            </a:r>
          </a:p>
          <a:p>
            <a:r>
              <a:rPr lang="ru-RU" b="1" dirty="0" smtClean="0"/>
              <a:t>Сведения о питании.</a:t>
            </a:r>
          </a:p>
          <a:p>
            <a:r>
              <a:rPr lang="ru-RU" b="1" dirty="0" smtClean="0"/>
              <a:t>Сведения об участии ученика в классных и школьных делах.</a:t>
            </a:r>
          </a:p>
          <a:p>
            <a:r>
              <a:rPr lang="ru-RU" b="1" dirty="0" smtClean="0"/>
              <a:t>Сведения о подготовке учащихся к общешкольным делам, требующим серьезной подготовки </a:t>
            </a:r>
            <a:endParaRPr lang="ru-RU" b="1" dirty="0" smtClean="0"/>
          </a:p>
          <a:p>
            <a:r>
              <a:rPr lang="ru-RU" b="1" dirty="0" smtClean="0"/>
              <a:t>Сведения </a:t>
            </a:r>
            <a:r>
              <a:rPr lang="ru-RU" b="1" dirty="0" smtClean="0"/>
              <a:t>об участии учеников класса в дежурстве по классу, по гимназии, в генеральных уборках.</a:t>
            </a:r>
          </a:p>
          <a:p>
            <a:r>
              <a:rPr lang="ru-RU" b="1" dirty="0" smtClean="0"/>
              <a:t>Оценки по неделям, оценки по четвертям.</a:t>
            </a:r>
          </a:p>
          <a:p>
            <a:r>
              <a:rPr lang="ru-RU" b="1" dirty="0" smtClean="0"/>
              <a:t>Работа с родителями.</a:t>
            </a:r>
          </a:p>
          <a:p>
            <a:r>
              <a:rPr lang="ru-RU" b="1" dirty="0" smtClean="0"/>
              <a:t>Работа с учителями, работающими в классе. Посещение уроков в своем классе.</a:t>
            </a:r>
          </a:p>
          <a:p>
            <a:r>
              <a:rPr lang="ru-RU" b="1" dirty="0" smtClean="0"/>
              <a:t>Характеристика класса в том случае, если нет отдельного плана работы классного руководителя. Задачи на год.</a:t>
            </a:r>
          </a:p>
          <a:p>
            <a:r>
              <a:rPr lang="ru-RU" b="1" dirty="0" smtClean="0"/>
              <a:t>Планы работы по четвертям (могут прилагаться). Заметки по индивидуальной работе с учащимися. Рабочие записи.</a:t>
            </a:r>
          </a:p>
          <a:p>
            <a:r>
              <a:rPr lang="ru-RU" b="1" dirty="0" smtClean="0"/>
              <a:t>Примечание.</a:t>
            </a:r>
            <a:r>
              <a:rPr lang="ru-RU" b="1" i="1" dirty="0" smtClean="0"/>
              <a:t> Ведение тетради произвольно и может варьироваться.</a:t>
            </a:r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ТЕТРАДИ КЛАССНОГО РУКОВОДИТЕЛЯ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280920" cy="489654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Достоинства перспективно-календарного планирования – динамизм, вариативность, возможность творчества педагога и детей. Такой план – потребность, а не «отписка», в нем прослеживается ход воспитательного процесса, который становится управляемым, а значит, эффективным.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</a:t>
            </a:r>
            <a:r>
              <a:rPr lang="ru-RU" sz="3200" b="1" dirty="0" smtClean="0"/>
              <a:t>Только тот, кто планирует, и может организовать».</a:t>
            </a:r>
          </a:p>
          <a:p>
            <a:r>
              <a:rPr lang="ru-RU" sz="3200" b="1" dirty="0" smtClean="0"/>
              <a:t>«Организовать – это значит сначала оценить, а уж потом ставить задачу».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Подведение итогов воспитательной работы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99</TotalTime>
  <Words>608</Words>
  <Application>Microsoft Office PowerPoint</Application>
  <PresentationFormat>Экран (4:3)</PresentationFormat>
  <Paragraphs>55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Ведение документации класса</vt:lpstr>
      <vt:lpstr>Положение</vt:lpstr>
      <vt:lpstr>Документация и отчетность</vt:lpstr>
      <vt:lpstr>ПЛАН РАБОТЫ ПО РАЗДЕЛАМ</vt:lpstr>
      <vt:lpstr>СОДЕРЖАНИЕ ТЕТРАДИ КЛАССНОГО РУКОВОДИТЕЛЯ</vt:lpstr>
      <vt:lpstr>Презентация PowerPoint</vt:lpstr>
      <vt:lpstr>Подведение итогов воспитательной работы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документации класса</dc:title>
  <cp:lastModifiedBy>Пользователь</cp:lastModifiedBy>
  <cp:revision>9</cp:revision>
  <dcterms:modified xsi:type="dcterms:W3CDTF">2013-10-30T19:30:13Z</dcterms:modified>
</cp:coreProperties>
</file>