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Квалификационная </a:t>
            </a:r>
            <a:r>
              <a:rPr lang="ru-RU" dirty="0"/>
              <a:t>категория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квалификационная категория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3"/>
                <c:pt idx="0">
                  <c:v>высшая 43%</c:v>
                </c:pt>
                <c:pt idx="1">
                  <c:v>первая 32%</c:v>
                </c:pt>
                <c:pt idx="2">
                  <c:v>нет 21%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9</c:v>
                </c:pt>
                <c:pt idx="2">
                  <c:v>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35771012088400433"/>
          <c:y val="3.6008583917106804E-2"/>
          <c:w val="0.42004400686248539"/>
          <c:h val="0.8127255267825922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высшая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классные руководители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первая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классные руководители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 категории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классные руководители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</c:ser>
        <c:shape val="box"/>
        <c:axId val="101705600"/>
        <c:axId val="101707136"/>
        <c:axId val="105782336"/>
      </c:bar3DChart>
      <c:catAx>
        <c:axId val="101705600"/>
        <c:scaling>
          <c:orientation val="minMax"/>
        </c:scaling>
        <c:axPos val="b"/>
        <c:tickLblPos val="nextTo"/>
        <c:crossAx val="101707136"/>
        <c:crosses val="autoZero"/>
        <c:auto val="1"/>
        <c:lblAlgn val="ctr"/>
        <c:lblOffset val="100"/>
      </c:catAx>
      <c:valAx>
        <c:axId val="101707136"/>
        <c:scaling>
          <c:orientation val="minMax"/>
        </c:scaling>
        <c:axPos val="l"/>
        <c:majorGridlines/>
        <c:numFmt formatCode="General" sourceLinked="1"/>
        <c:tickLblPos val="nextTo"/>
        <c:crossAx val="101705600"/>
        <c:crosses val="autoZero"/>
        <c:crossBetween val="between"/>
      </c:valAx>
      <c:serAx>
        <c:axId val="105782336"/>
        <c:scaling>
          <c:orientation val="minMax"/>
        </c:scaling>
        <c:axPos val="b"/>
        <c:tickLblPos val="nextTo"/>
        <c:crossAx val="101707136"/>
      </c:ser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60;&#1050;.%20&#1052;&#1045;&#1057;&#1058;&#1040;%20&#1074;%202013-14&#1075;.docx" TargetMode="External"/><Relationship Id="rId2" Type="http://schemas.openxmlformats.org/officeDocument/2006/relationships/hyperlink" Target="&#1088;&#1072;&#1089;&#1087;&#1080;&#1089;&#1072;&#1085;&#1080;&#1077;%20&#1082;&#1088;&#1091;&#1078;&#1082;&#1086;&#1074;%202012-2013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Аналитический отчет заместителя директора </a:t>
            </a:r>
          </a:p>
          <a:p>
            <a:r>
              <a:rPr lang="ru-RU" dirty="0" smtClean="0"/>
              <a:t>по воспитательной работе</a:t>
            </a:r>
          </a:p>
          <a:p>
            <a:r>
              <a:rPr lang="ru-RU" dirty="0" smtClean="0"/>
              <a:t> по итогам организации процесса воспитания </a:t>
            </a:r>
          </a:p>
          <a:p>
            <a:r>
              <a:rPr lang="ru-RU" dirty="0" smtClean="0"/>
              <a:t>в МОУ СОШ№48 » за 2013-2014 учебный год.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Традиционные ключевые дела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Сентябрь - «Здравствуй, школа»</a:t>
            </a:r>
          </a:p>
          <a:p>
            <a:r>
              <a:rPr lang="ru-RU" dirty="0" smtClean="0"/>
              <a:t>Октябрь - «</a:t>
            </a:r>
            <a:r>
              <a:rPr lang="ru-RU" dirty="0" err="1" smtClean="0"/>
              <a:t>Осенины</a:t>
            </a:r>
            <a:r>
              <a:rPr lang="ru-RU" dirty="0" smtClean="0"/>
              <a:t>» - (День пожилого человека)</a:t>
            </a:r>
          </a:p>
          <a:p>
            <a:r>
              <a:rPr lang="ru-RU" dirty="0" smtClean="0"/>
              <a:t>Ноябрь - « Праздник школы»</a:t>
            </a:r>
          </a:p>
          <a:p>
            <a:r>
              <a:rPr lang="ru-RU" dirty="0" smtClean="0"/>
              <a:t>Декабрь - «Новогодний калейдоскоп», Праздник ко Дню освобождения г.Калинина</a:t>
            </a:r>
          </a:p>
          <a:p>
            <a:r>
              <a:rPr lang="ru-RU" dirty="0" smtClean="0"/>
              <a:t>Январь -  «Смотр строя и песни»</a:t>
            </a:r>
          </a:p>
          <a:p>
            <a:r>
              <a:rPr lang="ru-RU" dirty="0" smtClean="0"/>
              <a:t>Февраль -  «России славные сыны» Праздник  ко Дню Защитника Отечества.</a:t>
            </a:r>
          </a:p>
          <a:p>
            <a:r>
              <a:rPr lang="ru-RU" dirty="0" smtClean="0"/>
              <a:t>      Март -    « Имя женщины прославим</a:t>
            </a:r>
            <a:r>
              <a:rPr lang="ru-RU" i="1" dirty="0" smtClean="0"/>
              <a:t>»- Праздник 8 Марта</a:t>
            </a:r>
            <a:endParaRPr lang="ru-RU" dirty="0" smtClean="0"/>
          </a:p>
          <a:p>
            <a:r>
              <a:rPr lang="ru-RU" dirty="0" smtClean="0"/>
              <a:t>      Апрель  - «Первенство школы среди 5,6,7-х классов по туристской технике в закрытом»</a:t>
            </a:r>
          </a:p>
          <a:p>
            <a:r>
              <a:rPr lang="ru-RU" dirty="0" smtClean="0"/>
              <a:t>      Май  -  «Мы с вами ветераны!» Праздник, посвященный Дню Победы</a:t>
            </a:r>
          </a:p>
          <a:p>
            <a:r>
              <a:rPr lang="ru-RU" dirty="0" smtClean="0"/>
              <a:t>Праздник «Последнего звонка»</a:t>
            </a:r>
          </a:p>
          <a:p>
            <a:r>
              <a:rPr lang="ru-RU" dirty="0" smtClean="0"/>
              <a:t>      Июнь – «Ура! Каникулы» - городской лагерь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Гражданско</a:t>
            </a:r>
            <a:r>
              <a:rPr lang="ru-RU" b="1" dirty="0" smtClean="0"/>
              <a:t> - патриотическое</a:t>
            </a:r>
            <a:r>
              <a:rPr lang="ru-RU" dirty="0" smtClean="0"/>
              <a:t> </a:t>
            </a:r>
            <a:r>
              <a:rPr lang="ru-RU" b="1" dirty="0" smtClean="0"/>
              <a:t>воспитание</a:t>
            </a:r>
            <a:r>
              <a:rPr lang="ru-RU" dirty="0" smtClean="0"/>
              <a:t> в школе ведется планово, системно  и является одним из приоритетных направлений в области воспитательной деятельности  школы. </a:t>
            </a:r>
          </a:p>
          <a:p>
            <a:r>
              <a:rPr lang="ru-RU" b="1" dirty="0" smtClean="0"/>
              <a:t>Работа по  формированию здорового образа жизни.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Проблемное поле: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Кабинет здоровья  используется примерно  на 20%. </a:t>
            </a:r>
          </a:p>
          <a:p>
            <a:r>
              <a:rPr lang="ru-RU" b="1" i="1" dirty="0" smtClean="0"/>
              <a:t>Возможные пути решения проблем:</a:t>
            </a:r>
            <a:endParaRPr lang="ru-RU" dirty="0" smtClean="0"/>
          </a:p>
          <a:p>
            <a:pPr lvl="0"/>
            <a:r>
              <a:rPr lang="ru-RU" dirty="0" smtClean="0"/>
              <a:t>Систематический контроль выполнения программы «Здоровье» всеми членами педагогического и ученического коллективов со стороны администрации.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Организация внеурочной работы с учащимися</a:t>
            </a:r>
            <a:r>
              <a:rPr lang="ru-RU" dirty="0" smtClean="0"/>
              <a:t> – </a:t>
            </a:r>
            <a:r>
              <a:rPr lang="ru-RU" dirty="0" smtClean="0">
                <a:hlinkClick r:id="rId2" action="ppaction://hlinkfile"/>
              </a:rPr>
              <a:t>сеть кружков и факультативов</a:t>
            </a:r>
            <a:r>
              <a:rPr lang="ru-RU" dirty="0" smtClean="0"/>
              <a:t>, основной задачей которых является расширение дополнительного образования школьников.</a:t>
            </a:r>
          </a:p>
          <a:p>
            <a:r>
              <a:rPr lang="ru-RU" dirty="0" smtClean="0">
                <a:hlinkClick r:id="rId3" action="ppaction://hlinkfile"/>
              </a:rPr>
              <a:t>Результативность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В школе  выстроена система работы по обеспечению защиты и реализации прав и законных интересов</a:t>
            </a:r>
            <a:r>
              <a:rPr lang="ru-RU" dirty="0" smtClean="0"/>
              <a:t> </a:t>
            </a:r>
            <a:r>
              <a:rPr lang="ru-RU" b="1" dirty="0" smtClean="0"/>
              <a:t>несовершеннолетних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Родительский всеобуч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Старший инспектор по делам несовершеннолетних </a:t>
            </a:r>
            <a:r>
              <a:rPr lang="ru-RU" dirty="0" err="1" smtClean="0"/>
              <a:t>Е.В.________</a:t>
            </a:r>
            <a:r>
              <a:rPr lang="ru-RU" dirty="0" err="1" smtClean="0"/>
              <a:t>Лекция</a:t>
            </a:r>
            <a:r>
              <a:rPr lang="ru-RU" dirty="0" smtClean="0"/>
              <a:t>  «Родители и дети. Ответственность и независимость». </a:t>
            </a:r>
          </a:p>
          <a:p>
            <a:pPr lvl="0"/>
            <a:r>
              <a:rPr lang="ru-RU" dirty="0" smtClean="0"/>
              <a:t>Лекция «Профилактика детского алкоголизма и наркомании» зав. </a:t>
            </a:r>
            <a:r>
              <a:rPr lang="ru-RU" dirty="0" err="1" smtClean="0"/>
              <a:t>Отд.медико-биолог.лаборатории</a:t>
            </a:r>
            <a:r>
              <a:rPr lang="ru-RU" dirty="0" smtClean="0"/>
              <a:t>,  врач-нарколог </a:t>
            </a:r>
            <a:r>
              <a:rPr lang="ru-RU" dirty="0" err="1" smtClean="0"/>
              <a:t>Кочебуров</a:t>
            </a:r>
            <a:r>
              <a:rPr lang="ru-RU" dirty="0" smtClean="0"/>
              <a:t> В.В.</a:t>
            </a:r>
          </a:p>
          <a:p>
            <a:pPr lvl="0"/>
            <a:r>
              <a:rPr lang="ru-RU" dirty="0" smtClean="0"/>
              <a:t> Лекция начальника отдела </a:t>
            </a:r>
            <a:r>
              <a:rPr lang="ru-RU" dirty="0" err="1" smtClean="0"/>
              <a:t>госнаркоконтроля</a:t>
            </a:r>
            <a:r>
              <a:rPr lang="ru-RU" dirty="0" smtClean="0"/>
              <a:t> </a:t>
            </a:r>
            <a:r>
              <a:rPr lang="ru-RU" dirty="0" err="1" smtClean="0"/>
              <a:t>Ноник</a:t>
            </a:r>
            <a:r>
              <a:rPr lang="ru-RU" dirty="0" smtClean="0"/>
              <a:t> Р.Н., ст.помощника  прокурора Ульяновской И.Ю.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Результаты анкетирования: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Считают дружными -80% (затрудняются сказать 30%, считают класс не дружным - 21%).</a:t>
            </a:r>
          </a:p>
          <a:p>
            <a:r>
              <a:rPr lang="ru-RU" dirty="0" smtClean="0"/>
              <a:t>Комфортно в школе - 90%, не согласны - 5%; взаимопонимание с администрацией находит - 91%, довольны классным руководителем - 94%.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Негативные </a:t>
            </a:r>
            <a:r>
              <a:rPr lang="ru-RU" dirty="0" smtClean="0"/>
              <a:t>тенденции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снижение интереса учащихся, родителей к массовым </a:t>
            </a:r>
            <a:r>
              <a:rPr lang="ru-RU" dirty="0" err="1" smtClean="0"/>
              <a:t>досуговым</a:t>
            </a:r>
            <a:r>
              <a:rPr lang="ru-RU" dirty="0" smtClean="0"/>
              <a:t> программам; </a:t>
            </a:r>
          </a:p>
          <a:p>
            <a:pPr lvl="0"/>
            <a:r>
              <a:rPr lang="ru-RU" dirty="0" smtClean="0"/>
              <a:t>рост потребительского отношения к школе; </a:t>
            </a:r>
          </a:p>
          <a:p>
            <a:pPr lvl="0"/>
            <a:r>
              <a:rPr lang="ru-RU" dirty="0" smtClean="0"/>
              <a:t> снижение духовности подростков, нет реализации ценностей.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  установка  2014-2015  года: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Способствовать </a:t>
            </a:r>
            <a:r>
              <a:rPr lang="ru-RU" dirty="0" smtClean="0"/>
              <a:t>созданию</a:t>
            </a:r>
            <a:r>
              <a:rPr lang="ru-RU" dirty="0" smtClean="0"/>
              <a:t>  условий  для  формирования важнейших качеств личности учащегося: инициативности, способности творчески мыслить и находить нестандартные решения, умение выбирать профессиональный путь, готовности обучаться в течение </a:t>
            </a:r>
            <a:r>
              <a:rPr lang="ru-RU" dirty="0" smtClean="0"/>
              <a:t>всей жизни.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68608" cy="2120280"/>
          </a:xfrm>
        </p:spPr>
        <p:txBody>
          <a:bodyPr>
            <a:normAutofit/>
          </a:bodyPr>
          <a:lstStyle/>
          <a:p>
            <a:r>
              <a:rPr lang="ru-RU" dirty="0" smtClean="0"/>
              <a:t>Нормативно-правовые документы, регламентирующие воспитательную  деятельность ОУ: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482144" cy="42542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Закон  РФ  «Об образовании»;</a:t>
            </a:r>
          </a:p>
          <a:p>
            <a:pPr lvl="0"/>
            <a:r>
              <a:rPr lang="ru-RU" dirty="0" smtClean="0"/>
              <a:t>Федеральный закон РФ «Об основных гарантиях прав ребенка в РФ»;</a:t>
            </a:r>
          </a:p>
          <a:p>
            <a:pPr lvl="0"/>
            <a:r>
              <a:rPr lang="ru-RU" dirty="0" smtClean="0"/>
              <a:t>Конвенции о правах ребенка;</a:t>
            </a:r>
          </a:p>
          <a:p>
            <a:pPr lvl="0"/>
            <a:r>
              <a:rPr lang="ru-RU" dirty="0" smtClean="0"/>
              <a:t>Федеральный закон РФ «Об общественных объединениях»;</a:t>
            </a:r>
          </a:p>
          <a:p>
            <a:pPr lvl="0"/>
            <a:r>
              <a:rPr lang="ru-RU" dirty="0" smtClean="0"/>
              <a:t>Федеральный закон РФ «Об основах системы профилактики, безнадзорности и правонарушений несовершеннолетних»;</a:t>
            </a:r>
          </a:p>
          <a:p>
            <a:pPr lvl="0"/>
            <a:r>
              <a:rPr lang="ru-RU" dirty="0" smtClean="0"/>
              <a:t>Концепция дополнительного образования детей РФ до 2010г.;</a:t>
            </a:r>
          </a:p>
          <a:p>
            <a:pPr lvl="0"/>
            <a:r>
              <a:rPr lang="ru-RU" dirty="0" smtClean="0"/>
              <a:t>Закон РФ «О государственной поддержке молодежных и детских общественных объединений»;</a:t>
            </a:r>
          </a:p>
          <a:p>
            <a:pPr lvl="0"/>
            <a:r>
              <a:rPr lang="ru-RU" dirty="0" smtClean="0"/>
              <a:t>Решение коллегии МО РФ «Об основных направлениях воспитания в системе вариативного образования» 5.06.96. №121;</a:t>
            </a:r>
          </a:p>
          <a:p>
            <a:pPr lvl="0"/>
            <a:r>
              <a:rPr lang="ru-RU" dirty="0" smtClean="0"/>
              <a:t>Федеральный закон от 13.03.1995г. № 32 – ФЗ «О днях воинской славы и памятных датах России» (с изменениями от 21.07.2005г., 15.04.2006г).</a:t>
            </a:r>
          </a:p>
          <a:p>
            <a:r>
              <a:rPr lang="ru-RU" dirty="0" smtClean="0"/>
              <a:t>Устав МОУ СОШ №48, зарегистрированного </a:t>
            </a:r>
            <a:r>
              <a:rPr lang="ru-RU" dirty="0" smtClean="0"/>
              <a:t>31.10.2011г</a:t>
            </a:r>
            <a:r>
              <a:rPr lang="ru-RU" dirty="0" smtClean="0"/>
              <a:t>.;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</a:t>
            </a:r>
            <a:r>
              <a:rPr lang="ru-RU" dirty="0" smtClean="0"/>
              <a:t>окальные акты: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положение о классном руководстве;</a:t>
            </a:r>
          </a:p>
          <a:p>
            <a:pPr lvl="0"/>
            <a:r>
              <a:rPr lang="ru-RU" dirty="0" smtClean="0"/>
              <a:t>положение о МО классных руководителей;</a:t>
            </a:r>
          </a:p>
          <a:p>
            <a:pPr lvl="0"/>
            <a:r>
              <a:rPr lang="ru-RU" dirty="0" smtClean="0"/>
              <a:t>положение об Ученическом самоуправлении;</a:t>
            </a:r>
          </a:p>
          <a:p>
            <a:pPr lvl="0"/>
            <a:r>
              <a:rPr lang="ru-RU" dirty="0" smtClean="0"/>
              <a:t>положение о поощрениях и взысканиях обучающихся в Учреждении;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68608" cy="15442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Главная  идея воспитательной системы школы: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Приоритет развития актуальных и потенциальных возможностей личности,  ее способностей и потребностей, готовности к самопознанию, </a:t>
            </a:r>
            <a:r>
              <a:rPr lang="ru-RU" dirty="0" smtClean="0"/>
              <a:t>самореализации.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0401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Задачи ВР: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От </a:t>
            </a:r>
            <a:r>
              <a:rPr lang="ru-RU" b="1" dirty="0" smtClean="0"/>
              <a:t>воспитания любви к родной школе, к     формированию гражданского  самосознания, ответственности за судьбу     Родины.</a:t>
            </a:r>
          </a:p>
          <a:p>
            <a:pPr lvl="0"/>
            <a:r>
              <a:rPr lang="ru-RU" b="1" dirty="0" smtClean="0"/>
              <a:t>Приобщение детей к общечеловеческим ценностям, формирование у них адекватного      этим ценностям поведения.</a:t>
            </a:r>
          </a:p>
          <a:p>
            <a:pPr lvl="0"/>
            <a:r>
              <a:rPr lang="ru-RU" b="1" dirty="0" smtClean="0"/>
              <a:t>Развитие творческих способностей,    предоставление возможности       реализоваться в        соответствии со своими    склонностями и интересами.</a:t>
            </a:r>
          </a:p>
          <a:p>
            <a:pPr lvl="0"/>
            <a:r>
              <a:rPr lang="ru-RU" b="1" dirty="0" smtClean="0"/>
              <a:t>Формирование стремления к здоровому      образу жизни, осознания    здоровья как     одной из главных  жизненных ценностей.                                                                    </a:t>
            </a:r>
          </a:p>
          <a:p>
            <a:pPr lvl="0"/>
            <a:r>
              <a:rPr lang="ru-RU" b="1" dirty="0" smtClean="0"/>
              <a:t>Формирование потребности к самосовершенствованию и саморазвитию,               способности успешно адаптироваться в окружающем мире.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848" y="188640"/>
            <a:ext cx="8836152" cy="176024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Качественная характеристика организаторов  воспитательного процесса и классных руководителей.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8224592" cy="1112168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Кадровое обеспечение воспитательной работы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267744" y="7389440"/>
          <a:ext cx="864096" cy="21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7" y="1605534"/>
          <a:ext cx="7704857" cy="4410308"/>
        </p:xfrm>
        <a:graphic>
          <a:graphicData uri="http://schemas.openxmlformats.org/drawingml/2006/table">
            <a:tbl>
              <a:tblPr/>
              <a:tblGrid>
                <a:gridCol w="3347143"/>
                <a:gridCol w="4357714"/>
              </a:tblGrid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Должность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Зам.директора по ВР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Королева Е.И.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психолог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Прохныч О.В.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Сетракова</a:t>
                      </a: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Н.Г.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Кл. рук.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117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Педагоги доп.образ.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Коробова Елена Андреевна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Конюхова Марина Валерьевна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Желткова</a:t>
                      </a: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Светлана Вячеславовна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Сергеева С.А., Ванцова С.В., </a:t>
                      </a:r>
                      <a:r>
                        <a:rPr lang="ru-RU" sz="1600" b="1" i="1" spc="-45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Сусленкова</a:t>
                      </a: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Ю.В., </a:t>
                      </a:r>
                      <a:r>
                        <a:rPr lang="ru-RU" sz="1600" b="1" i="1" spc="-45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ШапочкинаЕ.Л</a:t>
                      </a:r>
                      <a:r>
                        <a:rPr lang="ru-RU" sz="1600" b="1" i="1" spc="-4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, </a:t>
                      </a: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Елисеева А.С.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Зав.каб.здоровья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spc="-4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Пухова Е.В.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3"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Педагог-организатор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400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Общешкольные</a:t>
            </a:r>
            <a:r>
              <a:rPr lang="ru-RU" dirty="0" smtClean="0"/>
              <a:t> </a:t>
            </a:r>
            <a:r>
              <a:rPr lang="ru-RU" dirty="0" smtClean="0"/>
              <a:t>тематические  классные часы: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70 лет – Курской битве</a:t>
            </a:r>
          </a:p>
          <a:p>
            <a:pPr lvl="0"/>
            <a:r>
              <a:rPr lang="ru-RU" dirty="0" smtClean="0"/>
              <a:t>50лет – первый полет женщины-космонавта Терешковой В. </a:t>
            </a:r>
          </a:p>
          <a:p>
            <a:pPr lvl="0"/>
            <a:r>
              <a:rPr lang="ru-RU" dirty="0" smtClean="0"/>
              <a:t>День освобождения г.Калинина</a:t>
            </a:r>
          </a:p>
          <a:p>
            <a:pPr lvl="0"/>
            <a:r>
              <a:rPr lang="ru-RU" dirty="0" smtClean="0"/>
              <a:t>По правилам дорожного движения</a:t>
            </a:r>
          </a:p>
          <a:p>
            <a:pPr lvl="0"/>
            <a:r>
              <a:rPr lang="ru-RU" dirty="0" smtClean="0"/>
              <a:t>Туполев – наш земляк</a:t>
            </a:r>
          </a:p>
          <a:p>
            <a:pPr lvl="0"/>
            <a:r>
              <a:rPr lang="ru-RU" dirty="0" smtClean="0"/>
              <a:t>В рамках </a:t>
            </a:r>
            <a:r>
              <a:rPr lang="ru-RU" dirty="0" err="1" smtClean="0"/>
              <a:t>антинаркотического</a:t>
            </a:r>
            <a:r>
              <a:rPr lang="ru-RU" dirty="0" smtClean="0"/>
              <a:t> месячника -  уроки здорового образа жизни.	</a:t>
            </a:r>
          </a:p>
          <a:p>
            <a:r>
              <a:rPr lang="ru-RU" dirty="0" smtClean="0"/>
              <a:t>(но не у всех отражено в анализе ВР)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Проблемное поле: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Недостаточно </a:t>
            </a:r>
            <a:r>
              <a:rPr lang="ru-RU" dirty="0" err="1" smtClean="0"/>
              <a:t>популизирован</a:t>
            </a:r>
            <a:r>
              <a:rPr lang="ru-RU" dirty="0" smtClean="0"/>
              <a:t> опыт   передовых  классных </a:t>
            </a:r>
            <a:r>
              <a:rPr lang="ru-RU" dirty="0" smtClean="0"/>
              <a:t>руководителей</a:t>
            </a:r>
          </a:p>
          <a:p>
            <a:pPr lvl="0"/>
            <a:r>
              <a:rPr lang="ru-RU" dirty="0" smtClean="0"/>
              <a:t>Нет единого,  закрепленного, еженедельного </a:t>
            </a:r>
            <a:r>
              <a:rPr lang="ru-RU" dirty="0" err="1" smtClean="0"/>
              <a:t>кл.час</a:t>
            </a:r>
            <a:r>
              <a:rPr lang="ru-RU" dirty="0" smtClean="0"/>
              <a:t> в расписании.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210</TotalTime>
  <Words>731</Words>
  <Application>Microsoft Office PowerPoint</Application>
  <PresentationFormat>Экран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Слайд 1</vt:lpstr>
      <vt:lpstr>Нормативно-правовые документы, регламентирующие воспитательную  деятельность ОУ: </vt:lpstr>
      <vt:lpstr>Локальные акты: </vt:lpstr>
      <vt:lpstr>Главная  идея воспитательной системы школы: </vt:lpstr>
      <vt:lpstr>Задачи ВР: </vt:lpstr>
      <vt:lpstr>Качественная характеристика организаторов  воспитательного процесса и классных руководителей. </vt:lpstr>
      <vt:lpstr>Кадровое обеспечение воспитательной работы</vt:lpstr>
      <vt:lpstr>Общешкольные тематические  классные часы: </vt:lpstr>
      <vt:lpstr>Проблемное поле: </vt:lpstr>
      <vt:lpstr>Традиционные ключевые дела </vt:lpstr>
      <vt:lpstr>Слайд 11</vt:lpstr>
      <vt:lpstr>Проблемное поле: </vt:lpstr>
      <vt:lpstr>Слайд 13</vt:lpstr>
      <vt:lpstr>Слайд 14</vt:lpstr>
      <vt:lpstr>Родительский всеобуч</vt:lpstr>
      <vt:lpstr>Результаты анкетирования: </vt:lpstr>
      <vt:lpstr>Негативные тенденции</vt:lpstr>
      <vt:lpstr>Целевая  установка  2014-2015  года: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22</cp:revision>
  <dcterms:modified xsi:type="dcterms:W3CDTF">2014-05-29T21:31:46Z</dcterms:modified>
</cp:coreProperties>
</file>