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62" r:id="rId6"/>
    <p:sldId id="264" r:id="rId7"/>
    <p:sldId id="263" r:id="rId8"/>
    <p:sldId id="261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3" autoAdjust="0"/>
    <p:restoredTop sz="94660"/>
  </p:normalViewPr>
  <p:slideViewPr>
    <p:cSldViewPr>
      <p:cViewPr varScale="1">
        <p:scale>
          <a:sx n="107" d="100"/>
          <a:sy n="107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6DF77-AE22-43DD-A1E8-D7F0737DF7DE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7CC0-8000-4E5F-93BA-E0B2A1F6C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6DF77-AE22-43DD-A1E8-D7F0737DF7DE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7CC0-8000-4E5F-93BA-E0B2A1F6C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6DF77-AE22-43DD-A1E8-D7F0737DF7DE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7CC0-8000-4E5F-93BA-E0B2A1F6C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6DF77-AE22-43DD-A1E8-D7F0737DF7DE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7CC0-8000-4E5F-93BA-E0B2A1F6C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6DF77-AE22-43DD-A1E8-D7F0737DF7DE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7CC0-8000-4E5F-93BA-E0B2A1F6C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6DF77-AE22-43DD-A1E8-D7F0737DF7DE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7CC0-8000-4E5F-93BA-E0B2A1F6C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6DF77-AE22-43DD-A1E8-D7F0737DF7DE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7CC0-8000-4E5F-93BA-E0B2A1F6C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6DF77-AE22-43DD-A1E8-D7F0737DF7DE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7CC0-8000-4E5F-93BA-E0B2A1F6C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6DF77-AE22-43DD-A1E8-D7F0737DF7DE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7CC0-8000-4E5F-93BA-E0B2A1F6C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6DF77-AE22-43DD-A1E8-D7F0737DF7DE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7CC0-8000-4E5F-93BA-E0B2A1F6C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6DF77-AE22-43DD-A1E8-D7F0737DF7DE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E7CC0-8000-4E5F-93BA-E0B2A1F6C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6DF77-AE22-43DD-A1E8-D7F0737DF7DE}" type="datetimeFigureOut">
              <a:rPr lang="ru-RU" smtClean="0"/>
              <a:pPr/>
              <a:t>02.04.2012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E7CC0-8000-4E5F-93BA-E0B2A1F6CF9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1926" TargetMode="External"/><Relationship Id="rId13" Type="http://schemas.openxmlformats.org/officeDocument/2006/relationships/hyperlink" Target="http://ru.wikipedia.org/wiki/%D0%94%D0%BE%D0%BC_%D0%91%D0%B0%D0%BB%D1%8C%D0%BE" TargetMode="External"/><Relationship Id="rId18" Type="http://schemas.openxmlformats.org/officeDocument/2006/relationships/hyperlink" Target="http://ru.wikipedia.org/wiki/1914_%D0%B3%D0%BE%D0%B4" TargetMode="External"/><Relationship Id="rId3" Type="http://schemas.openxmlformats.org/officeDocument/2006/relationships/hyperlink" Target="http://ru.wikipedia.org/wiki/25_%D0%B8%D1%8E%D0%BD%D1%8F" TargetMode="External"/><Relationship Id="rId7" Type="http://schemas.openxmlformats.org/officeDocument/2006/relationships/hyperlink" Target="http://ru.wikipedia.org/wiki/10_%D0%B8%D1%8E%D0%BD%D1%8F" TargetMode="External"/><Relationship Id="rId12" Type="http://schemas.openxmlformats.org/officeDocument/2006/relationships/image" Target="../media/image4.jpeg"/><Relationship Id="rId17" Type="http://schemas.openxmlformats.org/officeDocument/2006/relationships/hyperlink" Target="http://ru.wikipedia.org/wiki/1900" TargetMode="External"/><Relationship Id="rId2" Type="http://schemas.openxmlformats.org/officeDocument/2006/relationships/image" Target="../media/image2.jpeg"/><Relationship Id="rId16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9A%D0%B0%D1%82%D0%B0%D0%BB%D0%BE%D0%BD%D0%B8%D1%8F" TargetMode="External"/><Relationship Id="rId11" Type="http://schemas.openxmlformats.org/officeDocument/2006/relationships/image" Target="../media/image3.jpeg"/><Relationship Id="rId5" Type="http://schemas.openxmlformats.org/officeDocument/2006/relationships/hyperlink" Target="http://ru.wikipedia.org/wiki/%D0%A0%D0%B5%D1%83%D1%81" TargetMode="External"/><Relationship Id="rId15" Type="http://schemas.openxmlformats.org/officeDocument/2006/relationships/hyperlink" Target="http://ru.wikipedia.org/wiki/%D0%94%D0%BE%D0%BC_%D0%9C%D0%B8%D0%BB%D0%B0" TargetMode="External"/><Relationship Id="rId10" Type="http://schemas.openxmlformats.org/officeDocument/2006/relationships/hyperlink" Target="http://ru.wikipedia.org/wiki/%D0%90%D1%80%D1%85%D0%B8%D1%82%D0%B5%D0%BA%D1%82%D1%83%D1%80%D0%B0" TargetMode="External"/><Relationship Id="rId19" Type="http://schemas.openxmlformats.org/officeDocument/2006/relationships/hyperlink" Target="http://ru.wikipedia.org/wiki/%D0%93%D0%B5%D0%BA%D1%82%D0%B0%D1%80" TargetMode="External"/><Relationship Id="rId4" Type="http://schemas.openxmlformats.org/officeDocument/2006/relationships/hyperlink" Target="http://ru.wikipedia.org/wiki/1852" TargetMode="External"/><Relationship Id="rId9" Type="http://schemas.openxmlformats.org/officeDocument/2006/relationships/hyperlink" Target="http://ru.wikipedia.org/wiki/%D0%91%D0%B0%D1%80%D1%81%D0%B5%D0%BB%D0%BE%D0%BD%D0%B0" TargetMode="External"/><Relationship Id="rId1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XX_%D0%B2%D0%B5%D0%BA" TargetMode="External"/><Relationship Id="rId13" Type="http://schemas.openxmlformats.org/officeDocument/2006/relationships/image" Target="../media/image11.jpeg"/><Relationship Id="rId18" Type="http://schemas.openxmlformats.org/officeDocument/2006/relationships/hyperlink" Target="http://ru.wikipedia.org/wiki/%D0%A1%D0%BE%D0%B2%D1%80%D0%B5%D0%BC%D0%B5%D0%BD%D0%BD%D0%BE%D0%B5_%D0%B8%D1%81%D0%BA%D1%83%D1%81%D1%81%D1%82%D0%B2%D0%BE" TargetMode="External"/><Relationship Id="rId3" Type="http://schemas.openxmlformats.org/officeDocument/2006/relationships/hyperlink" Target="http://ru.wikipedia.org/wiki/8_%D0%B8%D1%8E%D0%BD%D1%8F" TargetMode="External"/><Relationship Id="rId7" Type="http://schemas.openxmlformats.org/officeDocument/2006/relationships/hyperlink" Target="http://ru.wikipedia.org/wiki/%D0%90%D1%80%D1%85%D0%B8%D1%82%D0%B5%D0%BA%D1%82%D0%BE%D1%80" TargetMode="External"/><Relationship Id="rId12" Type="http://schemas.openxmlformats.org/officeDocument/2006/relationships/image" Target="../media/image10.jpeg"/><Relationship Id="rId17" Type="http://schemas.openxmlformats.org/officeDocument/2006/relationships/hyperlink" Target="http://ru.wikipedia.org/wiki/%D0%A1%D0%A8%D0%90" TargetMode="External"/><Relationship Id="rId2" Type="http://schemas.openxmlformats.org/officeDocument/2006/relationships/image" Target="../media/image7.jpeg"/><Relationship Id="rId16" Type="http://schemas.openxmlformats.org/officeDocument/2006/relationships/hyperlink" Target="http://ru.wikipedia.org/wiki/%D0%98%D1%81%D0%BA%D1%83%D1%81%D1%81%D1%82%D0%B2%D0%BE" TargetMode="External"/><Relationship Id="rId20" Type="http://schemas.openxmlformats.org/officeDocument/2006/relationships/hyperlink" Target="http://ru.wikipedia.org/wiki/%D0%93%D1%83%D0%B3%D0%B3%D0%B5%D0%BD%D1%85%D0%B0%D0%B9%D0%BC,_%D0%A1%D0%BE%D0%BB%D0%BE%D0%BC%D0%BE%D0%BD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1959" TargetMode="External"/><Relationship Id="rId11" Type="http://schemas.openxmlformats.org/officeDocument/2006/relationships/image" Target="../media/image9.jpeg"/><Relationship Id="rId5" Type="http://schemas.openxmlformats.org/officeDocument/2006/relationships/hyperlink" Target="http://ru.wikipedia.org/wiki/9_%D0%B0%D0%BF%D1%80%D0%B5%D0%BB%D1%8F" TargetMode="External"/><Relationship Id="rId15" Type="http://schemas.openxmlformats.org/officeDocument/2006/relationships/hyperlink" Target="http://ru.wikipedia.org/wiki/%D0%9C%D1%83%D0%B7%D0%B5%D0%B9" TargetMode="External"/><Relationship Id="rId10" Type="http://schemas.openxmlformats.org/officeDocument/2006/relationships/image" Target="../media/image8.jpeg"/><Relationship Id="rId19" Type="http://schemas.openxmlformats.org/officeDocument/2006/relationships/hyperlink" Target="http://ru.wikipedia.org/wiki/1937_%D0%B3%D0%BE%D0%B4" TargetMode="External"/><Relationship Id="rId4" Type="http://schemas.openxmlformats.org/officeDocument/2006/relationships/hyperlink" Target="http://ru.wikipedia.org/wiki/1867" TargetMode="External"/><Relationship Id="rId9" Type="http://schemas.openxmlformats.org/officeDocument/2006/relationships/hyperlink" Target="http://ru.wikipedia.org/wiki/%D0%9E%D1%80%D0%B3%D0%B0%D0%BD%D0%B8%D1%87%D0%B5%D1%81%D0%BA%D0%B0%D1%8F_%D0%B0%D1%80%D1%85%D0%B8%D1%82%D0%B5%D0%BA%D1%82%D1%83%D1%80%D0%B0" TargetMode="External"/><Relationship Id="rId1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17_%D0%B0%D0%B2%D0%B3%D1%83%D1%81%D1%82%D0%B0" TargetMode="External"/><Relationship Id="rId13" Type="http://schemas.openxmlformats.org/officeDocument/2006/relationships/hyperlink" Target="http://ru.wikipedia.org/wiki/%D0%98%D0%BD%D1%82%D0%B5%D1%80%D0%BD%D0%B0%D1%86%D0%B8%D0%BE%D0%BD%D0%B0%D0%BB%D1%8C%D0%BD%D1%8B%D0%B9_%D1%81%D1%82%D0%B8%D0%BB%D1%8C" TargetMode="External"/><Relationship Id="rId3" Type="http://schemas.openxmlformats.org/officeDocument/2006/relationships/image" Target="../media/image14.jpeg"/><Relationship Id="rId7" Type="http://schemas.openxmlformats.org/officeDocument/2006/relationships/hyperlink" Target="http://ru.wikipedia.org/wiki/%D0%90%D1%85%D0%B5%D0%BD" TargetMode="External"/><Relationship Id="rId12" Type="http://schemas.openxmlformats.org/officeDocument/2006/relationships/hyperlink" Target="http://ru.wikipedia.org/wiki/%D0%9C%D0%BE%D0%B4%D0%B5%D1%80%D0%BD%D0%B8%D0%B7%D0%BC" TargetMode="External"/><Relationship Id="rId17" Type="http://schemas.openxmlformats.org/officeDocument/2006/relationships/image" Target="../media/image17.jpeg"/><Relationship Id="rId2" Type="http://schemas.openxmlformats.org/officeDocument/2006/relationships/image" Target="../media/image13.jpeg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1886" TargetMode="External"/><Relationship Id="rId11" Type="http://schemas.openxmlformats.org/officeDocument/2006/relationships/hyperlink" Target="http://ru.wikipedia.org/wiki/%D0%90%D1%80%D1%85%D0%B8%D1%82%D0%B5%D0%BA%D1%82%D0%BE%D1%80" TargetMode="External"/><Relationship Id="rId5" Type="http://schemas.openxmlformats.org/officeDocument/2006/relationships/hyperlink" Target="http://ru.wikipedia.org/wiki/27_%D0%BC%D0%B0%D1%80%D1%82%D0%B0" TargetMode="External"/><Relationship Id="rId15" Type="http://schemas.openxmlformats.org/officeDocument/2006/relationships/image" Target="../media/image15.jpeg"/><Relationship Id="rId10" Type="http://schemas.openxmlformats.org/officeDocument/2006/relationships/hyperlink" Target="http://ru.wikipedia.org/wiki/%D0%A7%D0%B8%D0%BA%D0%B0%D0%B3%D0%BE" TargetMode="External"/><Relationship Id="rId4" Type="http://schemas.openxmlformats.org/officeDocument/2006/relationships/hyperlink" Target="http://ru.wikipedia.org/wiki/%D0%9D%D0%B5%D0%BC%D0%B5%D1%86%D0%BA%D0%B8%D0%B9_%D1%8F%D0%B7%D1%8B%D0%BA" TargetMode="External"/><Relationship Id="rId9" Type="http://schemas.openxmlformats.org/officeDocument/2006/relationships/hyperlink" Target="http://ru.wikipedia.org/wiki/1969" TargetMode="External"/><Relationship Id="rId14" Type="http://schemas.openxmlformats.org/officeDocument/2006/relationships/hyperlink" Target="http://ru.wikipedia.org/wiki/XX_%D0%B2%D0%B5%D0%BA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1_%D0%B8%D1%8E%D0%BB%D1%8F" TargetMode="External"/><Relationship Id="rId13" Type="http://schemas.openxmlformats.org/officeDocument/2006/relationships/hyperlink" Target="http://ru.wikipedia.org/wiki/1940_%D0%B3%D0%BE%D0%B4" TargetMode="External"/><Relationship Id="rId18" Type="http://schemas.openxmlformats.org/officeDocument/2006/relationships/hyperlink" Target="http://ru.wikipedia.org/wiki/%D0%9D%D1%8C%D1%8E-%D0%99%D0%BE%D1%80%D0%BA" TargetMode="External"/><Relationship Id="rId3" Type="http://schemas.openxmlformats.org/officeDocument/2006/relationships/hyperlink" Target="http://ru.wikipedia.org/wiki/%D0%A4%D0%B8%D0%BD%D1%81%D0%BA%D0%B8%D0%B9_%D1%8F%D0%B7%D1%8B%D0%BA" TargetMode="External"/><Relationship Id="rId7" Type="http://schemas.openxmlformats.org/officeDocument/2006/relationships/hyperlink" Target="http://ru.wikipedia.org/wiki/%D0%A4%D0%B8%D0%BD%D0%BB%D1%8F%D0%BD%D0%B4%D0%B8%D1%8F" TargetMode="External"/><Relationship Id="rId12" Type="http://schemas.openxmlformats.org/officeDocument/2006/relationships/hyperlink" Target="http://ru.wikipedia.org/wiki/%D0%A1%D0%A8%D0%90" TargetMode="External"/><Relationship Id="rId17" Type="http://schemas.openxmlformats.org/officeDocument/2006/relationships/hyperlink" Target="http://ru.wikipedia.org/wiki/%D0%90%D1%8D%D1%80%D0%BE%D0%BF%D0%BE%D1%80%D1%82_%D0%9A%D0%B5%D0%BD%D0%BD%D0%B5%D0%B4%D0%B8" TargetMode="External"/><Relationship Id="rId2" Type="http://schemas.openxmlformats.org/officeDocument/2006/relationships/image" Target="../media/image18.jpeg"/><Relationship Id="rId16" Type="http://schemas.openxmlformats.org/officeDocument/2006/relationships/hyperlink" Target="http://ru.wikipedia.org/wiki/Trans_World_Airlines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9A%D0%B8%D1%80%D0%BA%D0%BA%D0%BE%D0%BD%D1%83%D0%BC%D0%BC%D0%B8" TargetMode="External"/><Relationship Id="rId11" Type="http://schemas.openxmlformats.org/officeDocument/2006/relationships/hyperlink" Target="http://ru.wikipedia.org/wiki/%D0%9C%D0%B8%D1%87%D0%B8%D0%B3%D0%B0%D0%BD" TargetMode="External"/><Relationship Id="rId5" Type="http://schemas.openxmlformats.org/officeDocument/2006/relationships/hyperlink" Target="http://ru.wikipedia.org/wiki/1910" TargetMode="External"/><Relationship Id="rId15" Type="http://schemas.openxmlformats.org/officeDocument/2006/relationships/image" Target="../media/image19.jpeg"/><Relationship Id="rId10" Type="http://schemas.openxmlformats.org/officeDocument/2006/relationships/hyperlink" Target="http://ru.wikipedia.org/wiki/%D0%AD%D0%BD%D0%BD_%D0%90%D1%80%D0%B1%D0%BE%D1%80_(%D0%9C%D0%B8%D1%87%D0%B8%D0%B3%D0%B0%D0%BD)" TargetMode="External"/><Relationship Id="rId19" Type="http://schemas.openxmlformats.org/officeDocument/2006/relationships/hyperlink" Target="http://ru.wikipedia.org/wiki/1962" TargetMode="External"/><Relationship Id="rId4" Type="http://schemas.openxmlformats.org/officeDocument/2006/relationships/hyperlink" Target="http://ru.wikipedia.org/wiki/20_%D0%B0%D0%B2%D0%B3%D1%83%D1%81%D1%82%D0%B0" TargetMode="External"/><Relationship Id="rId9" Type="http://schemas.openxmlformats.org/officeDocument/2006/relationships/hyperlink" Target="http://ru.wikipedia.org/wiki/1961" TargetMode="External"/><Relationship Id="rId14" Type="http://schemas.openxmlformats.org/officeDocument/2006/relationships/hyperlink" Target="http://ru.wikipedia.org/wiki/%D0%A1%D0%B0%D0%B0%D1%80%D0%B8%D0%BD%D0%B5%D0%BD,_%D0%93%D0%BE%D1%82%D1%82%D0%BB%D0%B8%D0%B1_%D0%AD%D0%BB%D0%B8%D0%B5%D0%BB%D1%8C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0%D0%B5%D0%BD%D1%86%D0%BE_%D0%9F%D0%B8%D0%B0%D0%BD%D0%BE" TargetMode="External"/><Relationship Id="rId13" Type="http://schemas.openxmlformats.org/officeDocument/2006/relationships/hyperlink" Target="http://ru.wikipedia.org/wiki/%D0%91%D0%B0%D1%80%D0%BE%D0%BD" TargetMode="External"/><Relationship Id="rId18" Type="http://schemas.openxmlformats.org/officeDocument/2006/relationships/image" Target="../media/image22.jpeg"/><Relationship Id="rId3" Type="http://schemas.openxmlformats.org/officeDocument/2006/relationships/hyperlink" Target="http://ru.wikipedia.org/wiki/23_%D0%B8%D1%8E%D0%BB%D1%8F" TargetMode="External"/><Relationship Id="rId7" Type="http://schemas.openxmlformats.org/officeDocument/2006/relationships/hyperlink" Target="http://ru.wikipedia.org/wiki/%D0%90%D1%80%D1%85%D0%B8%D1%82%D0%B5%D0%BA%D1%82%D0%BE%D1%80" TargetMode="External"/><Relationship Id="rId12" Type="http://schemas.openxmlformats.org/officeDocument/2006/relationships/hyperlink" Target="http://ru.wikipedia.org/wiki/%D0%9F%D1%80%D0%B8%D1%82%D1%86%D0%BA%D0%B5%D1%80%D0%BE%D0%B2%D1%81%D0%BA%D0%B0%D1%8F_%D0%BF%D1%80%D0%B5%D0%BC%D0%B8%D1%8F" TargetMode="External"/><Relationship Id="rId17" Type="http://schemas.openxmlformats.org/officeDocument/2006/relationships/image" Target="../media/image21.jpeg"/><Relationship Id="rId2" Type="http://schemas.openxmlformats.org/officeDocument/2006/relationships/image" Target="../media/image20.jpeg"/><Relationship Id="rId16" Type="http://schemas.openxmlformats.org/officeDocument/2006/relationships/hyperlink" Target="http://ru.wikipedia.org/wiki/1996_%D0%B3%D0%BE%D0%B4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92%D0%B5%D0%BB%D0%B8%D0%BA%D0%BE%D0%B1%D1%80%D0%B8%D1%82%D0%B0%D0%BD%D0%B8%D1%8F" TargetMode="External"/><Relationship Id="rId11" Type="http://schemas.openxmlformats.org/officeDocument/2006/relationships/hyperlink" Target="http://ru.wikipedia.org/wiki/%D0%98%D0%BC%D0%BF%D0%B5%D1%80%D0%B0%D1%82%D0%BE%D1%80%D1%81%D0%BA%D0%B0%D1%8F_%D0%BF%D1%80%D0%B5%D0%BC%D0%B8%D1%8F" TargetMode="External"/><Relationship Id="rId5" Type="http://schemas.openxmlformats.org/officeDocument/2006/relationships/hyperlink" Target="http://ru.wikipedia.org/wiki/%D0%A4%D0%BB%D0%BE%D1%80%D0%B5%D0%BD%D1%86%D0%B8%D1%8F" TargetMode="External"/><Relationship Id="rId15" Type="http://schemas.openxmlformats.org/officeDocument/2006/relationships/hyperlink" Target="http://ru.wikipedia.org/wiki/1991_%D0%B3%D0%BE%D0%B4" TargetMode="External"/><Relationship Id="rId10" Type="http://schemas.openxmlformats.org/officeDocument/2006/relationships/hyperlink" Target="http://ru.wikipedia.org/wiki/%D0%A5%D0%B0%D0%B9-%D1%82%D0%B5%D0%BA_(%D1%81%D1%82%D0%B8%D0%BB%D1%8C)" TargetMode="External"/><Relationship Id="rId19" Type="http://schemas.openxmlformats.org/officeDocument/2006/relationships/image" Target="../media/image23.jpeg"/><Relationship Id="rId4" Type="http://schemas.openxmlformats.org/officeDocument/2006/relationships/hyperlink" Target="http://ru.wikipedia.org/wiki/1933_%D0%B3%D0%BE%D0%B4" TargetMode="External"/><Relationship Id="rId9" Type="http://schemas.openxmlformats.org/officeDocument/2006/relationships/hyperlink" Target="http://ru.wikipedia.org/wiki/%D0%A4%D0%BE%D1%81%D1%82%D0%B5%D1%80,_%D0%9D%D0%BE%D1%80%D0%BC%D0%B0%D0%BD" TargetMode="External"/><Relationship Id="rId14" Type="http://schemas.openxmlformats.org/officeDocument/2006/relationships/hyperlink" Target="http://ru.wikipedia.org/wiki/1986_%D0%B3%D0%BE%D0%B4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0%D1%80%D1%85%D0%B8%D1%82%D0%B5%D0%BA%D1%82%D0%BE%D1%80" TargetMode="External"/><Relationship Id="rId13" Type="http://schemas.openxmlformats.org/officeDocument/2006/relationships/image" Target="../media/image25.jpeg"/><Relationship Id="rId3" Type="http://schemas.openxmlformats.org/officeDocument/2006/relationships/hyperlink" Target="http://ru.wikipedia.org/wiki/%D0%90%D0%BD%D0%B3%D0%BB%D0%B8%D0%B9%D1%81%D0%BA%D0%B8%D0%B9_%D1%8F%D0%B7%D1%8B%D0%BA" TargetMode="External"/><Relationship Id="rId7" Type="http://schemas.openxmlformats.org/officeDocument/2006/relationships/hyperlink" Target="http://ru.wikipedia.org/wiki/%D0%9C%D0%B0%D0%BD%D1%87%D0%B5%D1%81%D1%82%D0%B5%D1%80" TargetMode="External"/><Relationship Id="rId12" Type="http://schemas.openxmlformats.org/officeDocument/2006/relationships/hyperlink" Target="http://ru.wikipedia.org/wiki/%D0%9D%D0%BE%D1%80%D0%BC%D0%B0%D0%BD_%D0%A4%D0%BE%D1%81%D1%82%D0%B5%D1%80#cite_note-0" TargetMode="External"/><Relationship Id="rId17" Type="http://schemas.openxmlformats.org/officeDocument/2006/relationships/image" Target="../media/image27.jpeg"/><Relationship Id="rId2" Type="http://schemas.openxmlformats.org/officeDocument/2006/relationships/image" Target="../media/image24.jpeg"/><Relationship Id="rId16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1935" TargetMode="External"/><Relationship Id="rId11" Type="http://schemas.openxmlformats.org/officeDocument/2006/relationships/hyperlink" Target="http://ru.wikipedia.org/wiki/%D0%A0%D0%BE%D1%81%D1%81%D0%B8%D0%B9%D1%81%D0%BA%D0%B0%D1%8F_%D0%B0%D0%BA%D0%B0%D0%B4%D0%B5%D0%BC%D0%B8%D1%8F_%D1%85%D1%83%D0%B4%D0%BE%D0%B6%D0%B5%D1%81%D1%82%D0%B2" TargetMode="External"/><Relationship Id="rId5" Type="http://schemas.openxmlformats.org/officeDocument/2006/relationships/hyperlink" Target="http://ru.wikipedia.org/wiki/1_%D0%B8%D1%8E%D0%BD%D1%8F" TargetMode="External"/><Relationship Id="rId15" Type="http://schemas.openxmlformats.org/officeDocument/2006/relationships/hyperlink" Target="http://ru.wikipedia.org/wiki/%D0%92%D0%B5%D0%BB%D0%B8%D0%BA%D0%BE%D0%B1%D1%80%D0%B8%D1%82%D0%B0%D0%BD%D0%B8%D1%8F" TargetMode="External"/><Relationship Id="rId10" Type="http://schemas.openxmlformats.org/officeDocument/2006/relationships/hyperlink" Target="http://ru.wikipedia.org/wiki/%D0%9F%D1%80%D0%B8%D1%82%D1%86%D0%BA%D0%B5%D1%80%D0%BE%D0%B2%D1%81%D0%BA%D0%B0%D1%8F_%D0%BF%D1%80%D0%B5%D0%BC%D0%B8%D1%8F" TargetMode="External"/><Relationship Id="rId4" Type="http://schemas.openxmlformats.org/officeDocument/2006/relationships/hyperlink" Target="http://en.wikipedia.org/wiki/Norman_Foster,_Baron_Foster_of_Thames_Bank" TargetMode="External"/><Relationship Id="rId9" Type="http://schemas.openxmlformats.org/officeDocument/2006/relationships/hyperlink" Target="http://ru.wikipedia.org/wiki/%D0%98%D0%BC%D0%BF%D0%B5%D1%80%D0%B0%D1%82%D0%BE%D1%80%D1%81%D0%BA%D0%B0%D1%8F_%D0%BF%D1%80%D0%B5%D0%BC%D0%B8%D1%8F" TargetMode="External"/><Relationship Id="rId14" Type="http://schemas.openxmlformats.org/officeDocument/2006/relationships/hyperlink" Target="http://ru.wikipedia.org/wiki/%D0%9A%D0%B5%D0%BC%D0%B1%D1%80%D0%B8%D0%B4%D0%B6%D1%81%D0%BA%D0%B8%D0%B9_%D1%83%D0%BD%D0%B8%D0%B2%D0%B5%D1%80%D1%81%D0%B8%D1%82%D0%B5%D1%82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D%D0%BC%D0%BF%D0%B0%D0%B9%D1%80-%D0%A1%D1%82%D0%B5%D0%B9%D1%82-%D0%B1%D0%B8%D0%BB%D0%B4%D0%B8%D0%BD%D0%B3#cite_note-2" TargetMode="External"/><Relationship Id="rId13" Type="http://schemas.openxmlformats.org/officeDocument/2006/relationships/hyperlink" Target="http://ru.wikipedia.org/wiki/2001_%D0%B3%D0%BE%D0%B4" TargetMode="External"/><Relationship Id="rId3" Type="http://schemas.openxmlformats.org/officeDocument/2006/relationships/hyperlink" Target="http://ru.wikipedia.org/wiki/%D0%9D%D1%8C%D1%8E-%D0%99%D0%BE%D1%80%D0%BA" TargetMode="External"/><Relationship Id="rId7" Type="http://schemas.openxmlformats.org/officeDocument/2006/relationships/hyperlink" Target="http://ru.wikipedia.org/w/index.php?title=Shreve,_Lamb_and_Harmon&amp;action=edit&amp;redlink=1" TargetMode="External"/><Relationship Id="rId12" Type="http://schemas.openxmlformats.org/officeDocument/2006/relationships/hyperlink" Target="http://ru.wikipedia.org/wiki/%D0%92%D1%81%D0%B5%D0%BC%D0%B8%D1%80%D0%BD%D1%8B%D0%B9_%D1%82%D0%BE%D1%80%D0%B3%D0%BE%D0%B2%D1%8B%D0%B9_%D1%86%D0%B5%D0%BD%D1%82%D1%80_(%D0%9D%D1%8C%D1%8E-%D0%99%D0%BE%D1%80%D0%BA)" TargetMode="External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AD%D0%BC%D0%BF%D0%B0%D0%B9%D1%80-%D0%A1%D1%82%D0%B5%D0%B9%D1%82-%D0%B1%D0%B8%D0%BB%D0%B4%D0%B8%D0%BD%D0%B3#cite_note-Citycyclopedia-1" TargetMode="External"/><Relationship Id="rId11" Type="http://schemas.openxmlformats.org/officeDocument/2006/relationships/hyperlink" Target="http://ru.wikipedia.org/wiki/%D0%9C%D0%B0%D0%BD%D1%85%D1%8D%D1%82%D1%82%D0%B5%D0%BD" TargetMode="External"/><Relationship Id="rId5" Type="http://schemas.openxmlformats.org/officeDocument/2006/relationships/hyperlink" Target="http://ru.wikipedia.org/wiki/%D0%AD%D0%BC%D0%BF%D0%B0%D0%B9%D1%80-%D0%A1%D1%82%D0%B5%D0%B9%D1%82-%D0%B1%D0%B8%D0%BB%D0%B4%D0%B8%D0%BD%D0%B3#cite_note-SkyscraperPage-0" TargetMode="External"/><Relationship Id="rId15" Type="http://schemas.openxmlformats.org/officeDocument/2006/relationships/hyperlink" Target="http://ru.wikipedia.org/wiki/%D0%90%D1%80-%D0%B4%D0%B5%D0%BA%D0%BE" TargetMode="External"/><Relationship Id="rId10" Type="http://schemas.openxmlformats.org/officeDocument/2006/relationships/hyperlink" Target="http://ru.wikipedia.org/wiki/%D0%9D%D0%B5%D0%B1%D0%BE%D1%81%D0%BA%D1%80%D1%91%D0%B1" TargetMode="External"/><Relationship Id="rId4" Type="http://schemas.openxmlformats.org/officeDocument/2006/relationships/hyperlink" Target="http://ru.wikipedia.org/wiki/%D0%A1%D0%A8%D0%90" TargetMode="External"/><Relationship Id="rId9" Type="http://schemas.openxmlformats.org/officeDocument/2006/relationships/hyperlink" Target="http://ru.wikipedia.org/wiki/%D0%90%D0%BD%D0%B3%D0%BB%D0%B8%D0%B9%D1%81%D0%BA%D0%B8%D0%B9_%D1%8F%D0%B7%D1%8B%D0%BA" TargetMode="External"/><Relationship Id="rId14" Type="http://schemas.openxmlformats.org/officeDocument/2006/relationships/hyperlink" Target="http://ru.wikipedia.org/wiki/%D0%A2%D0%B5%D1%80%D1%80%D0%BE%D1%80%D0%B8%D1%81%D1%82%D0%B8%D1%87%D0%B5%D1%81%D0%BA%D0%B8%D0%B9_%D0%B0%D0%BA%D1%82_11_%D1%81%D0%B5%D0%BD%D1%82%D1%8F%D0%B1%D1%80%D1%8F_2001_%D0%B3%D0%BE%D0%B4%D0%B0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4%D1%83%D0%B1%D0%B0%D0%B9_(%D0%B3%D0%BE%D1%80%D0%BE%D0%B4)" TargetMode="External"/><Relationship Id="rId13" Type="http://schemas.openxmlformats.org/officeDocument/2006/relationships/hyperlink" Target="http://ru.wikipedia.org/wiki/1_%D0%B4%D0%B5%D0%BA%D0%B0%D0%B1%D1%80%D1%8F" TargetMode="External"/><Relationship Id="rId3" Type="http://schemas.openxmlformats.org/officeDocument/2006/relationships/image" Target="../media/image30.jpeg"/><Relationship Id="rId7" Type="http://schemas.openxmlformats.org/officeDocument/2006/relationships/hyperlink" Target="http://ru.wikipedia.org/wiki/%D0%9E%D1%82%D0%B5%D0%BB%D1%8C" TargetMode="External"/><Relationship Id="rId12" Type="http://schemas.openxmlformats.org/officeDocument/2006/relationships/hyperlink" Target="http://ru.wikipedia.org/wiki/1994_%D0%B3%D0%BE%D0%B4" TargetMode="External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ru.wikipedia.org/wiki/%D0%90%D1%80%D0%B0%D0%B1%D1%81%D0%BA%D0%B8%D0%B9_%D1%8F%D0%B7%D1%8B%D0%BA" TargetMode="External"/><Relationship Id="rId11" Type="http://schemas.openxmlformats.org/officeDocument/2006/relationships/hyperlink" Target="http://ru.wikipedia.org/wiki/2008_%D0%B3%D0%BE%D0%B4" TargetMode="External"/><Relationship Id="rId5" Type="http://schemas.openxmlformats.org/officeDocument/2006/relationships/image" Target="../media/image32.jpeg"/><Relationship Id="rId15" Type="http://schemas.openxmlformats.org/officeDocument/2006/relationships/hyperlink" Target="http://ru.wikipedia.org/wiki/%D0%94%D0%BE%D1%83_(%D1%81%D1%83%D0%B4%D0%BD%D0%BE)" TargetMode="External"/><Relationship Id="rId10" Type="http://schemas.openxmlformats.org/officeDocument/2006/relationships/hyperlink" Target="http://ru.wikipedia.org/wiki/%D0%91%D0%B0%D1%88%D0%BD%D1%8F_%D0%A0%D0%BE%D0%B7%D1%8B" TargetMode="External"/><Relationship Id="rId4" Type="http://schemas.openxmlformats.org/officeDocument/2006/relationships/image" Target="../media/image31.jpeg"/><Relationship Id="rId9" Type="http://schemas.openxmlformats.org/officeDocument/2006/relationships/hyperlink" Target="http://ru.wikipedia.org/wiki/%D0%9E%D0%90%D0%AD" TargetMode="External"/><Relationship Id="rId14" Type="http://schemas.openxmlformats.org/officeDocument/2006/relationships/hyperlink" Target="http://ru.wikipedia.org/wiki/1999_%D0%B3%D0%BE%D0%B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" y="1928802"/>
            <a:ext cx="914400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Мастера и шедевры архитектуры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ХХ века</a:t>
            </a:r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5934670"/>
            <a:ext cx="50006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Прокофьев 10-Б</a:t>
            </a:r>
            <a:endParaRPr lang="ru-RU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28596" y="285728"/>
            <a:ext cx="57150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b="1" dirty="0">
                <a:solidFill>
                  <a:schemeClr val="bg1">
                    <a:lumMod val="95000"/>
                  </a:schemeClr>
                </a:solidFill>
              </a:rPr>
              <a:t>Анто́ни Пла́сид Гильем Гауди́-и-Курне́т</a:t>
            </a:r>
            <a:r>
              <a:rPr lang="vi-VN" dirty="0">
                <a:solidFill>
                  <a:schemeClr val="bg1">
                    <a:lumMod val="95000"/>
                  </a:schemeClr>
                </a:solidFill>
              </a:rPr>
              <a:t> </a:t>
            </a:r>
            <a:r>
              <a:rPr lang="vi-VN" dirty="0" smtClean="0">
                <a:solidFill>
                  <a:schemeClr val="bg1">
                    <a:lumMod val="95000"/>
                  </a:schemeClr>
                </a:solidFill>
              </a:rPr>
              <a:t>(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hlinkClick r:id="rId3" tooltip="25 июня"/>
              </a:rPr>
              <a:t>25 </a:t>
            </a:r>
            <a:r>
              <a:rPr lang="vi-VN" dirty="0">
                <a:solidFill>
                  <a:schemeClr val="bg1">
                    <a:lumMod val="95000"/>
                  </a:schemeClr>
                </a:solidFill>
                <a:hlinkClick r:id="rId3" tooltip="25 июня"/>
              </a:rPr>
              <a:t>июня</a:t>
            </a:r>
            <a:r>
              <a:rPr lang="vi-VN" dirty="0">
                <a:solidFill>
                  <a:schemeClr val="bg1">
                    <a:lumMod val="95000"/>
                  </a:schemeClr>
                </a:solidFill>
              </a:rPr>
              <a:t> </a:t>
            </a:r>
            <a:r>
              <a:rPr lang="vi-VN" dirty="0">
                <a:solidFill>
                  <a:schemeClr val="bg1">
                    <a:lumMod val="95000"/>
                  </a:schemeClr>
                </a:solidFill>
                <a:hlinkClick r:id="rId4" tooltip="1852"/>
              </a:rPr>
              <a:t>1852</a:t>
            </a:r>
            <a:r>
              <a:rPr lang="vi-VN" dirty="0">
                <a:solidFill>
                  <a:schemeClr val="bg1">
                    <a:lumMod val="95000"/>
                  </a:schemeClr>
                </a:solidFill>
              </a:rPr>
              <a:t>, </a:t>
            </a:r>
            <a:r>
              <a:rPr lang="vi-VN" dirty="0">
                <a:solidFill>
                  <a:schemeClr val="bg1">
                    <a:lumMod val="95000"/>
                  </a:schemeClr>
                </a:solidFill>
                <a:hlinkClick r:id="rId5" tooltip="Реус"/>
              </a:rPr>
              <a:t>Реус</a:t>
            </a:r>
            <a:r>
              <a:rPr lang="vi-VN" dirty="0">
                <a:solidFill>
                  <a:schemeClr val="bg1">
                    <a:lumMod val="95000"/>
                  </a:schemeClr>
                </a:solidFill>
              </a:rPr>
              <a:t>, </a:t>
            </a:r>
            <a:r>
              <a:rPr lang="vi-VN" dirty="0">
                <a:solidFill>
                  <a:schemeClr val="bg1">
                    <a:lumMod val="95000"/>
                  </a:schemeClr>
                </a:solidFill>
                <a:hlinkClick r:id="rId6" tooltip="Каталония"/>
              </a:rPr>
              <a:t>Каталония</a:t>
            </a:r>
            <a:r>
              <a:rPr lang="vi-VN" dirty="0">
                <a:solidFill>
                  <a:schemeClr val="bg1">
                    <a:lumMod val="95000"/>
                  </a:schemeClr>
                </a:solidFill>
              </a:rPr>
              <a:t> — </a:t>
            </a:r>
            <a:r>
              <a:rPr lang="vi-VN" dirty="0">
                <a:solidFill>
                  <a:schemeClr val="bg1">
                    <a:lumMod val="95000"/>
                  </a:schemeClr>
                </a:solidFill>
                <a:hlinkClick r:id="rId7" tooltip="10 июня"/>
              </a:rPr>
              <a:t>10 июня</a:t>
            </a:r>
            <a:r>
              <a:rPr lang="vi-VN" dirty="0">
                <a:solidFill>
                  <a:schemeClr val="bg1">
                    <a:lumMod val="95000"/>
                  </a:schemeClr>
                </a:solidFill>
              </a:rPr>
              <a:t> </a:t>
            </a:r>
            <a:r>
              <a:rPr lang="vi-VN" dirty="0">
                <a:solidFill>
                  <a:schemeClr val="bg1">
                    <a:lumMod val="95000"/>
                  </a:schemeClr>
                </a:solidFill>
                <a:hlinkClick r:id="rId8" tooltip="1926"/>
              </a:rPr>
              <a:t>1926</a:t>
            </a:r>
            <a:r>
              <a:rPr lang="vi-VN" dirty="0">
                <a:solidFill>
                  <a:schemeClr val="bg1">
                    <a:lumMod val="95000"/>
                  </a:schemeClr>
                </a:solidFill>
              </a:rPr>
              <a:t>, </a:t>
            </a:r>
            <a:r>
              <a:rPr lang="vi-VN" dirty="0">
                <a:solidFill>
                  <a:schemeClr val="bg1">
                    <a:lumMod val="95000"/>
                  </a:schemeClr>
                </a:solidFill>
                <a:hlinkClick r:id="rId9" tooltip="Барселона"/>
              </a:rPr>
              <a:t>Барселона</a:t>
            </a:r>
            <a:r>
              <a:rPr lang="vi-VN" dirty="0">
                <a:solidFill>
                  <a:schemeClr val="bg1">
                    <a:lumMod val="95000"/>
                  </a:schemeClr>
                </a:solidFill>
              </a:rPr>
              <a:t>) — </a:t>
            </a:r>
            <a:r>
              <a:rPr lang="vi-VN" dirty="0">
                <a:solidFill>
                  <a:schemeClr val="bg1">
                    <a:lumMod val="95000"/>
                  </a:schemeClr>
                </a:solidFill>
                <a:hlinkClick r:id="rId6" tooltip="Каталония"/>
              </a:rPr>
              <a:t>каталонский</a:t>
            </a:r>
            <a:r>
              <a:rPr lang="vi-VN" dirty="0">
                <a:solidFill>
                  <a:schemeClr val="bg1">
                    <a:lumMod val="95000"/>
                  </a:schemeClr>
                </a:solidFill>
              </a:rPr>
              <a:t> </a:t>
            </a:r>
            <a:r>
              <a:rPr lang="vi-VN" dirty="0">
                <a:solidFill>
                  <a:schemeClr val="bg1">
                    <a:lumMod val="95000"/>
                  </a:schemeClr>
                </a:solidFill>
                <a:hlinkClick r:id="rId10" tooltip="Архитектура"/>
              </a:rPr>
              <a:t>архитектор</a:t>
            </a:r>
            <a:r>
              <a:rPr lang="vi-VN" dirty="0">
                <a:solidFill>
                  <a:schemeClr val="bg1">
                    <a:lumMod val="95000"/>
                  </a:schemeClr>
                </a:solidFill>
              </a:rPr>
              <a:t>, большинство причудливо-фантастических работ которого возведено в </a:t>
            </a:r>
            <a:r>
              <a:rPr lang="vi-VN" dirty="0">
                <a:solidFill>
                  <a:schemeClr val="bg1">
                    <a:lumMod val="95000"/>
                  </a:schemeClr>
                </a:solidFill>
                <a:hlinkClick r:id="rId9" tooltip="Барселона"/>
              </a:rPr>
              <a:t>Барселоне</a:t>
            </a:r>
            <a:r>
              <a:rPr lang="vi-VN" dirty="0">
                <a:solidFill>
                  <a:schemeClr val="bg1">
                    <a:lumMod val="95000"/>
                  </a:schemeClr>
                </a:solidFill>
              </a:rPr>
              <a:t>.</a:t>
            </a:r>
            <a:endParaRPr lang="ru-RU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1266" name="Picture 2" descr="Antoni gaudi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715140" y="214290"/>
            <a:ext cx="1905000" cy="2486026"/>
          </a:xfrm>
          <a:prstGeom prst="rect">
            <a:avLst/>
          </a:prstGeom>
          <a:noFill/>
        </p:spPr>
      </p:pic>
      <p:pic>
        <p:nvPicPr>
          <p:cNvPr id="11268" name="Picture 4" descr="http://upload.wikimedia.org/wikipedia/commons/thumb/4/41/Casabatllo2.jpg/250px-Casabatllo2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85720" y="1928802"/>
            <a:ext cx="2381250" cy="3171826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500034" y="5072074"/>
            <a:ext cx="19060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hlinkClick r:id="rId13" tooltip="Дом Бальо"/>
              </a:rPr>
              <a:t>Дом </a:t>
            </a:r>
            <a:r>
              <a:rPr lang="ru-RU" dirty="0" err="1">
                <a:solidFill>
                  <a:schemeClr val="tx2">
                    <a:lumMod val="40000"/>
                    <a:lumOff val="60000"/>
                  </a:schemeClr>
                </a:solidFill>
                <a:hlinkClick r:id="rId13" tooltip="Дом Бальо"/>
              </a:rPr>
              <a:t>Бальо</a:t>
            </a: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</a:rPr>
              <a:t> (1906)</a:t>
            </a:r>
          </a:p>
        </p:txBody>
      </p:sp>
      <p:pic>
        <p:nvPicPr>
          <p:cNvPr id="11270" name="Picture 6" descr="http://upload.wikimedia.org/wikipedia/commons/thumb/5/51/Casamila.jpg/250px-Casamila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143240" y="1928802"/>
            <a:ext cx="2381250" cy="207645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3428992" y="4000504"/>
            <a:ext cx="19269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  <a:hlinkClick r:id="rId15" tooltip="Дом Мила"/>
              </a:rPr>
              <a:t>Дом 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  <a:hlinkClick r:id="rId15" tooltip="Дом Мила"/>
              </a:rPr>
              <a:t>Мила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 (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1910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)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  <a:hlinkClick r:id="rId15" tooltip="Дом Мила"/>
              </a:rPr>
              <a:t> </a:t>
            </a:r>
            <a:endParaRPr lang="ru-RU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1272" name="Picture 8" descr="Spain.Catalonia.Barcelona.Park.Güell.Vista.2.jp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071802" y="4429132"/>
            <a:ext cx="2619375" cy="1743076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5786446" y="4143380"/>
            <a:ext cx="321467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Парк </a:t>
            </a:r>
            <a:r>
              <a:rPr lang="ru-RU" b="1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Гуэля</a:t>
            </a: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</a:rPr>
              <a:t>  — знаменитый парк в верхней части </a:t>
            </a: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hlinkClick r:id="rId9" tooltip="Барселона"/>
              </a:rPr>
              <a:t>Барселоны</a:t>
            </a: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</a:rPr>
              <a:t>, созданный </a:t>
            </a:r>
            <a:r>
              <a:rPr lang="ru-RU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в</a:t>
            </a: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</a:rPr>
              <a:t> </a:t>
            </a: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hlinkClick r:id="rId17" tooltip="1900"/>
              </a:rPr>
              <a:t>1900</a:t>
            </a: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—</a:t>
            </a: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hlinkClick r:id="rId18" tooltip="1914 год"/>
              </a:rPr>
              <a:t>1914 годах</a:t>
            </a: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 Представляет собой сочетание садов и жилых зон, площадь парка составляет 17,18 </a:t>
            </a: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  <a:hlinkClick r:id="rId19" tooltip="Гектар"/>
              </a:rPr>
              <a:t>га</a:t>
            </a: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42852"/>
            <a:ext cx="535785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Фрэнк Ллойд Райт</a:t>
            </a:r>
            <a:r>
              <a:rPr lang="ru-RU" dirty="0"/>
              <a:t> </a:t>
            </a:r>
            <a:r>
              <a:rPr lang="ru-RU" dirty="0" smtClean="0"/>
              <a:t>(</a:t>
            </a:r>
            <a:r>
              <a:rPr lang="ru-RU" dirty="0" smtClean="0">
                <a:hlinkClick r:id="rId3" tooltip="8 июня"/>
              </a:rPr>
              <a:t>8 </a:t>
            </a:r>
            <a:r>
              <a:rPr lang="ru-RU" dirty="0">
                <a:hlinkClick r:id="rId3" tooltip="8 июня"/>
              </a:rPr>
              <a:t>июня</a:t>
            </a:r>
            <a:r>
              <a:rPr lang="ru-RU" dirty="0"/>
              <a:t> </a:t>
            </a:r>
            <a:r>
              <a:rPr lang="ru-RU" dirty="0">
                <a:hlinkClick r:id="rId4" tooltip="1867"/>
              </a:rPr>
              <a:t>1867</a:t>
            </a:r>
            <a:r>
              <a:rPr lang="ru-RU" dirty="0"/>
              <a:t> — </a:t>
            </a:r>
            <a:r>
              <a:rPr lang="ru-RU" dirty="0">
                <a:hlinkClick r:id="rId5" tooltip="9 апреля"/>
              </a:rPr>
              <a:t>9 апреля</a:t>
            </a:r>
            <a:r>
              <a:rPr lang="ru-RU" dirty="0"/>
              <a:t> </a:t>
            </a:r>
            <a:r>
              <a:rPr lang="ru-RU" dirty="0">
                <a:hlinkClick r:id="rId6" tooltip="1959"/>
              </a:rPr>
              <a:t>1959</a:t>
            </a:r>
            <a:r>
              <a:rPr lang="ru-RU" dirty="0"/>
              <a:t>) — американский </a:t>
            </a:r>
            <a:r>
              <a:rPr lang="ru-RU" dirty="0">
                <a:hlinkClick r:id="rId7" tooltip="Архитектор"/>
              </a:rPr>
              <a:t>архитектор</a:t>
            </a:r>
            <a:r>
              <a:rPr lang="ru-RU" dirty="0"/>
              <a:t>-новатор. Оказал огромное влияние на развитие западной архитектуры в первой половине </a:t>
            </a:r>
            <a:r>
              <a:rPr lang="ru-RU" dirty="0">
                <a:hlinkClick r:id="rId8" tooltip="XX век"/>
              </a:rPr>
              <a:t>XX века</a:t>
            </a:r>
            <a:r>
              <a:rPr lang="ru-RU" dirty="0"/>
              <a:t>. Создал «</a:t>
            </a:r>
            <a:r>
              <a:rPr lang="ru-RU" dirty="0">
                <a:hlinkClick r:id="rId9" tooltip="Органическая архитектура"/>
              </a:rPr>
              <a:t>органическую архитектуру</a:t>
            </a:r>
            <a:r>
              <a:rPr lang="ru-RU" dirty="0"/>
              <a:t>» и пропагандировал открытый план в архитектуре.</a:t>
            </a:r>
          </a:p>
        </p:txBody>
      </p:sp>
      <p:pic>
        <p:nvPicPr>
          <p:cNvPr id="14338" name="Picture 2" descr="Frank Lloyd Wright portrait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858016" y="142852"/>
            <a:ext cx="2095500" cy="2657476"/>
          </a:xfrm>
          <a:prstGeom prst="rect">
            <a:avLst/>
          </a:prstGeom>
          <a:noFill/>
        </p:spPr>
      </p:pic>
      <p:pic>
        <p:nvPicPr>
          <p:cNvPr id="14340" name="Picture 4" descr="http://upload.wikimedia.org/wikipedia/commons/thumb/3/34/Taliesin600.jpg/189px-Taliesin600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28596" y="3071810"/>
            <a:ext cx="1800225" cy="1143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596" y="4357694"/>
            <a:ext cx="18907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школа 1902, США</a:t>
            </a:r>
          </a:p>
        </p:txBody>
      </p:sp>
      <p:pic>
        <p:nvPicPr>
          <p:cNvPr id="14342" name="Picture 6" descr="http://upload.wikimedia.org/wikipedia/commons/thumb/2/25/ImperialHotelFacade.jpg/183px-ImperialHotelFacade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00892" y="3000372"/>
            <a:ext cx="1743075" cy="114300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786578" y="4286256"/>
            <a:ext cx="2184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Imperial Hotel (1916)</a:t>
            </a:r>
            <a:endParaRPr lang="ru-RU" dirty="0"/>
          </a:p>
        </p:txBody>
      </p:sp>
      <p:pic>
        <p:nvPicPr>
          <p:cNvPr id="14344" name="Picture 8" descr="http://upload.wikimedia.org/wikipedia/commons/thumb/5/5e/TaliesinWest03_gobeirne.jpg/200px-TaliesinWest03_gobeirne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7158" y="5000636"/>
            <a:ext cx="1905000" cy="86677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85720" y="6072206"/>
            <a:ext cx="2048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Taliesin West - 1937</a:t>
            </a:r>
            <a:endParaRPr lang="ru-RU" dirty="0"/>
          </a:p>
        </p:txBody>
      </p:sp>
      <p:pic>
        <p:nvPicPr>
          <p:cNvPr id="14346" name="Picture 10" descr="Guggenheim museum exterior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14678" y="2500306"/>
            <a:ext cx="2857500" cy="2105026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2428860" y="478632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Музей Соломона Гуггенхайма</a:t>
            </a:r>
            <a:r>
              <a:rPr lang="ru-RU" dirty="0"/>
              <a:t> </a:t>
            </a:r>
            <a:r>
              <a:rPr lang="ru-RU" dirty="0" smtClean="0"/>
              <a:t>—</a:t>
            </a:r>
            <a:r>
              <a:rPr lang="ru-RU" dirty="0"/>
              <a:t> </a:t>
            </a:r>
            <a:r>
              <a:rPr lang="ru-RU" dirty="0">
                <a:hlinkClick r:id="rId15" tooltip="Музей"/>
              </a:rPr>
              <a:t>музей</a:t>
            </a:r>
            <a:r>
              <a:rPr lang="ru-RU" dirty="0"/>
              <a:t> </a:t>
            </a:r>
            <a:r>
              <a:rPr lang="ru-RU" dirty="0">
                <a:hlinkClick r:id="rId16" tooltip="Искусство"/>
              </a:rPr>
              <a:t>искусства</a:t>
            </a:r>
            <a:r>
              <a:rPr lang="ru-RU" dirty="0"/>
              <a:t> в </a:t>
            </a:r>
            <a:r>
              <a:rPr lang="ru-RU" dirty="0">
                <a:hlinkClick r:id="rId17" tooltip="США"/>
              </a:rPr>
              <a:t>США</a:t>
            </a:r>
            <a:r>
              <a:rPr lang="ru-RU" dirty="0"/>
              <a:t>, одно из ведущих собраний </a:t>
            </a:r>
            <a:r>
              <a:rPr lang="ru-RU" dirty="0">
                <a:hlinkClick r:id="rId18" tooltip="Современное искусство"/>
              </a:rPr>
              <a:t>современного искусства</a:t>
            </a:r>
            <a:r>
              <a:rPr lang="ru-RU" dirty="0"/>
              <a:t> в мире. Ведёт свою историю с создания в </a:t>
            </a:r>
            <a:r>
              <a:rPr lang="ru-RU" dirty="0">
                <a:hlinkClick r:id="rId19" tooltip="1937 год"/>
              </a:rPr>
              <a:t>1937 году</a:t>
            </a:r>
            <a:r>
              <a:rPr lang="ru-RU" dirty="0"/>
              <a:t> Фонда Гуггенхайма. Основатель музея — меценат </a:t>
            </a:r>
            <a:r>
              <a:rPr lang="ru-RU" dirty="0">
                <a:hlinkClick r:id="rId20" tooltip="Гуггенхайм, Соломон"/>
              </a:rPr>
              <a:t>Соломон Роберт Гуггенхайм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Jubilaeumsbriefmark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6578" y="285728"/>
            <a:ext cx="1905000" cy="115252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214414" y="142852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/>
              <a:t>Людвиг </a:t>
            </a:r>
            <a:r>
              <a:rPr lang="ru-RU" b="1" dirty="0" err="1"/>
              <a:t>Мис</a:t>
            </a:r>
            <a:r>
              <a:rPr lang="ru-RU" b="1" dirty="0"/>
              <a:t> </a:t>
            </a:r>
            <a:r>
              <a:rPr lang="ru-RU" b="1" dirty="0" err="1"/>
              <a:t>ван</a:t>
            </a:r>
            <a:r>
              <a:rPr lang="ru-RU" b="1" dirty="0"/>
              <a:t> </a:t>
            </a:r>
            <a:r>
              <a:rPr lang="ru-RU" b="1" dirty="0" err="1"/>
              <a:t>дер</a:t>
            </a:r>
            <a:r>
              <a:rPr lang="ru-RU" b="1" dirty="0"/>
              <a:t> </a:t>
            </a:r>
            <a:r>
              <a:rPr lang="ru-RU" b="1" dirty="0" err="1"/>
              <a:t>Роэ</a:t>
            </a:r>
            <a:r>
              <a:rPr lang="ru-RU" dirty="0"/>
              <a:t> </a:t>
            </a:r>
            <a:r>
              <a:rPr lang="ru-RU" dirty="0" smtClean="0"/>
              <a:t>(настоящее </a:t>
            </a:r>
            <a:r>
              <a:rPr lang="ru-RU" dirty="0"/>
              <a:t>имя </a:t>
            </a:r>
            <a:r>
              <a:rPr lang="ru-RU" dirty="0">
                <a:hlinkClick r:id="rId4" tooltip="Немецкий язык"/>
              </a:rPr>
              <a:t>нем.</a:t>
            </a:r>
            <a:r>
              <a:rPr lang="ru-RU" dirty="0"/>
              <a:t> </a:t>
            </a:r>
            <a:r>
              <a:rPr lang="ru-RU" dirty="0" smtClean="0"/>
              <a:t>Мария </a:t>
            </a:r>
            <a:r>
              <a:rPr lang="ru-RU" dirty="0"/>
              <a:t>Людвиг Михаэль </a:t>
            </a:r>
            <a:r>
              <a:rPr lang="ru-RU" dirty="0" err="1"/>
              <a:t>Мис</a:t>
            </a:r>
            <a:r>
              <a:rPr lang="ru-RU" dirty="0"/>
              <a:t>; </a:t>
            </a:r>
            <a:r>
              <a:rPr lang="ru-RU" dirty="0">
                <a:hlinkClick r:id="rId5" tooltip="27 марта"/>
              </a:rPr>
              <a:t>27 марта</a:t>
            </a:r>
            <a:r>
              <a:rPr lang="ru-RU" dirty="0"/>
              <a:t> </a:t>
            </a:r>
            <a:r>
              <a:rPr lang="ru-RU" dirty="0">
                <a:hlinkClick r:id="rId6" tooltip="1886"/>
              </a:rPr>
              <a:t>1886</a:t>
            </a:r>
            <a:r>
              <a:rPr lang="ru-RU" dirty="0"/>
              <a:t>, </a:t>
            </a:r>
            <a:r>
              <a:rPr lang="ru-RU" dirty="0" err="1">
                <a:hlinkClick r:id="rId7" tooltip="Ахен"/>
              </a:rPr>
              <a:t>Ахен</a:t>
            </a:r>
            <a:r>
              <a:rPr lang="ru-RU" dirty="0"/>
              <a:t> — </a:t>
            </a:r>
            <a:r>
              <a:rPr lang="ru-RU" dirty="0">
                <a:hlinkClick r:id="rId8" tooltip="17 августа"/>
              </a:rPr>
              <a:t>17 августа</a:t>
            </a:r>
            <a:r>
              <a:rPr lang="ru-RU" dirty="0"/>
              <a:t> </a:t>
            </a:r>
            <a:r>
              <a:rPr lang="ru-RU" dirty="0">
                <a:hlinkClick r:id="rId9" tooltip="1969"/>
              </a:rPr>
              <a:t>1969</a:t>
            </a:r>
            <a:r>
              <a:rPr lang="ru-RU" dirty="0"/>
              <a:t>,</a:t>
            </a:r>
            <a:r>
              <a:rPr lang="ru-RU" dirty="0">
                <a:hlinkClick r:id="rId10" tooltip="Чикаго"/>
              </a:rPr>
              <a:t>Чикаго</a:t>
            </a:r>
            <a:r>
              <a:rPr lang="ru-RU" dirty="0"/>
              <a:t>) — немецкий </a:t>
            </a:r>
            <a:r>
              <a:rPr lang="ru-RU" dirty="0">
                <a:hlinkClick r:id="rId11" tooltip="Архитектор"/>
              </a:rPr>
              <a:t>архитектор</a:t>
            </a:r>
            <a:r>
              <a:rPr lang="ru-RU" dirty="0"/>
              <a:t>-</a:t>
            </a:r>
            <a:r>
              <a:rPr lang="ru-RU" dirty="0">
                <a:hlinkClick r:id="rId12" tooltip="Модернизм"/>
              </a:rPr>
              <a:t>модернист</a:t>
            </a:r>
            <a:r>
              <a:rPr lang="ru-RU" dirty="0"/>
              <a:t>, ведущий представитель «</a:t>
            </a:r>
            <a:r>
              <a:rPr lang="ru-RU" dirty="0">
                <a:hlinkClick r:id="rId13" tooltip="Интернациональный стиль"/>
              </a:rPr>
              <a:t>интернационального стиля</a:t>
            </a:r>
            <a:r>
              <a:rPr lang="ru-RU" dirty="0"/>
              <a:t>», один из художников, определивших облик городской архитектуры в </a:t>
            </a:r>
            <a:r>
              <a:rPr lang="ru-RU" dirty="0">
                <a:hlinkClick r:id="rId14" tooltip="XX век"/>
              </a:rPr>
              <a:t>XX веке</a:t>
            </a:r>
            <a:r>
              <a:rPr lang="ru-RU" dirty="0"/>
              <a:t>.</a:t>
            </a:r>
          </a:p>
        </p:txBody>
      </p:sp>
      <p:pic>
        <p:nvPicPr>
          <p:cNvPr id="1028" name="Picture 4" descr="http://upload.wikimedia.org/wikipedia/commons/thumb/0/06/%D0%97%D0%B4%D0%B0%D0%BD%D0%B8%D0%B5_%D0%BF%D0%BE%D1%81%D0%BE%D0%BB%D1%8C%D1%81%D1%82%D0%B2%D0%B0.jpg/220px-%D0%97%D0%B4%D0%B0%D0%BD%D0%B8%D0%B5_%D0%BF%D0%BE%D1%81%D0%BE%D0%BB%D1%8C%D1%81%D1%82%D0%B2%D0%B0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00034" y="2643182"/>
            <a:ext cx="2095500" cy="14097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42844" y="4143380"/>
            <a:ext cx="34290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Первоначальный (авторский) вид германского посольства в Петербурге</a:t>
            </a:r>
            <a:endParaRPr lang="ru-RU" dirty="0"/>
          </a:p>
        </p:txBody>
      </p:sp>
      <p:pic>
        <p:nvPicPr>
          <p:cNvPr id="1030" name="Picture 6" descr="http://upload.wikimedia.org/wikipedia/commons/thumb/0/01/Seagrambuilding.jpg/200px-Seagrambuilding.jp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72264" y="2500306"/>
            <a:ext cx="1905000" cy="2543175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6572264" y="5357826"/>
            <a:ext cx="17684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Сигрэм</a:t>
            </a:r>
            <a:r>
              <a:rPr lang="ru-RU" dirty="0" smtClean="0"/>
              <a:t> </a:t>
            </a:r>
            <a:r>
              <a:rPr lang="ru-RU" dirty="0" err="1" smtClean="0"/>
              <a:t>Билдинг</a:t>
            </a:r>
            <a:endParaRPr lang="ru-RU" dirty="0"/>
          </a:p>
        </p:txBody>
      </p:sp>
      <p:pic>
        <p:nvPicPr>
          <p:cNvPr id="1032" name="Picture 8" descr="http://upload.wikimedia.org/wikipedia/commons/thumb/2/2c/Mies_van_der_Rohe_photo_Farnsworth_House_Plano_USA_7.jpg/200px-Mies_van_der_Rohe_photo_Farnsworth_House_Plano_USA_7.jp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643306" y="4929198"/>
            <a:ext cx="1905000" cy="135255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3500430" y="6215082"/>
            <a:ext cx="20638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«Стеклянный дом»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072198" y="1428736"/>
            <a:ext cx="32861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Немецкая почтовая марка с портретом </a:t>
            </a:r>
            <a:r>
              <a:rPr lang="ru-RU" dirty="0" err="1" smtClean="0"/>
              <a:t>Мис</a:t>
            </a:r>
            <a:r>
              <a:rPr lang="ru-RU" dirty="0" smtClean="0"/>
              <a:t> </a:t>
            </a:r>
            <a:r>
              <a:rPr lang="ru-RU" dirty="0" err="1" smtClean="0"/>
              <a:t>ван</a:t>
            </a:r>
            <a:r>
              <a:rPr lang="ru-RU" dirty="0" smtClean="0"/>
              <a:t> </a:t>
            </a:r>
            <a:r>
              <a:rPr lang="ru-RU" dirty="0" err="1" smtClean="0"/>
              <a:t>дер</a:t>
            </a:r>
            <a:r>
              <a:rPr lang="ru-RU" dirty="0" smtClean="0"/>
              <a:t> </a:t>
            </a:r>
            <a:r>
              <a:rPr lang="ru-RU" dirty="0" err="1" smtClean="0"/>
              <a:t>Роэ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8"/>
            <a:ext cx="8429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Ээро</a:t>
            </a:r>
            <a:r>
              <a:rPr lang="ru-RU" b="1" dirty="0" smtClean="0"/>
              <a:t> Сааринен</a:t>
            </a:r>
            <a:r>
              <a:rPr lang="ru-RU" dirty="0" smtClean="0"/>
              <a:t> (</a:t>
            </a:r>
            <a:r>
              <a:rPr lang="ru-RU" dirty="0" smtClean="0">
                <a:hlinkClick r:id="rId3" tooltip="Финский язык"/>
              </a:rPr>
              <a:t>фин.</a:t>
            </a:r>
            <a:r>
              <a:rPr lang="ru-RU" dirty="0" smtClean="0"/>
              <a:t> </a:t>
            </a:r>
            <a:r>
              <a:rPr lang="ru-RU" i="1" dirty="0" err="1" smtClean="0"/>
              <a:t>Eero</a:t>
            </a:r>
            <a:r>
              <a:rPr lang="ru-RU" i="1" dirty="0" smtClean="0"/>
              <a:t> </a:t>
            </a:r>
            <a:r>
              <a:rPr lang="ru-RU" i="1" dirty="0" err="1" smtClean="0"/>
              <a:t>Saarinen</a:t>
            </a:r>
            <a:r>
              <a:rPr lang="ru-RU" dirty="0" smtClean="0"/>
              <a:t>; </a:t>
            </a:r>
            <a:r>
              <a:rPr lang="ru-RU" dirty="0" smtClean="0">
                <a:hlinkClick r:id="rId4" tooltip="20 августа"/>
              </a:rPr>
              <a:t>20 августа</a:t>
            </a:r>
            <a:r>
              <a:rPr lang="ru-RU" dirty="0" smtClean="0"/>
              <a:t> </a:t>
            </a:r>
            <a:r>
              <a:rPr lang="ru-RU" dirty="0" smtClean="0">
                <a:hlinkClick r:id="rId5" tooltip="1910"/>
              </a:rPr>
              <a:t>1910</a:t>
            </a:r>
            <a:r>
              <a:rPr lang="ru-RU" dirty="0" smtClean="0"/>
              <a:t>, </a:t>
            </a:r>
            <a:r>
              <a:rPr lang="ru-RU" dirty="0" err="1" smtClean="0">
                <a:hlinkClick r:id="rId6" tooltip="Киркконумми"/>
              </a:rPr>
              <a:t>Киркконумми</a:t>
            </a:r>
            <a:r>
              <a:rPr lang="ru-RU" dirty="0" smtClean="0"/>
              <a:t>, </a:t>
            </a:r>
            <a:r>
              <a:rPr lang="ru-RU" dirty="0" smtClean="0">
                <a:hlinkClick r:id="rId7" tooltip="Финляндия"/>
              </a:rPr>
              <a:t>Финляндия</a:t>
            </a:r>
            <a:r>
              <a:rPr lang="ru-RU" dirty="0" smtClean="0"/>
              <a:t>, — </a:t>
            </a:r>
            <a:r>
              <a:rPr lang="ru-RU" dirty="0" smtClean="0">
                <a:hlinkClick r:id="rId8" tooltip="1 июля"/>
              </a:rPr>
              <a:t>1 июля</a:t>
            </a:r>
            <a:r>
              <a:rPr lang="ru-RU" dirty="0" smtClean="0"/>
              <a:t> </a:t>
            </a:r>
            <a:r>
              <a:rPr lang="ru-RU" dirty="0" smtClean="0">
                <a:hlinkClick r:id="rId9" tooltip="1961"/>
              </a:rPr>
              <a:t>1961</a:t>
            </a:r>
            <a:r>
              <a:rPr lang="ru-RU" dirty="0" smtClean="0"/>
              <a:t>, </a:t>
            </a:r>
            <a:r>
              <a:rPr lang="ru-RU" dirty="0" smtClean="0">
                <a:hlinkClick r:id="rId10" tooltip="Энн Арбор (Мичиган)"/>
              </a:rPr>
              <a:t>Энн </a:t>
            </a:r>
            <a:r>
              <a:rPr lang="ru-RU" dirty="0" err="1" smtClean="0">
                <a:hlinkClick r:id="rId10" tooltip="Энн Арбор (Мичиган)"/>
              </a:rPr>
              <a:t>Арбор</a:t>
            </a:r>
            <a:r>
              <a:rPr lang="ru-RU" dirty="0" smtClean="0"/>
              <a:t>, штат </a:t>
            </a:r>
            <a:r>
              <a:rPr lang="ru-RU" dirty="0" smtClean="0">
                <a:hlinkClick r:id="rId11" tooltip="Мичиган"/>
              </a:rPr>
              <a:t>Мичиган</a:t>
            </a:r>
            <a:r>
              <a:rPr lang="ru-RU" dirty="0" smtClean="0"/>
              <a:t>, </a:t>
            </a:r>
            <a:r>
              <a:rPr lang="ru-RU" dirty="0" smtClean="0">
                <a:hlinkClick r:id="rId12" tooltip="США"/>
              </a:rPr>
              <a:t>США</a:t>
            </a:r>
            <a:r>
              <a:rPr lang="ru-RU" dirty="0" smtClean="0"/>
              <a:t>) — финский и американский архитектор и дизайнер мебели, получивший в </a:t>
            </a:r>
            <a:r>
              <a:rPr lang="ru-RU" dirty="0" smtClean="0">
                <a:hlinkClick r:id="rId13" tooltip="1940 год"/>
              </a:rPr>
              <a:t>1940 году</a:t>
            </a:r>
            <a:r>
              <a:rPr lang="ru-RU" dirty="0" smtClean="0"/>
              <a:t> американское гражданство и с тех пор работавший в США. Сын </a:t>
            </a:r>
            <a:r>
              <a:rPr lang="ru-RU" dirty="0" err="1" smtClean="0">
                <a:hlinkClick r:id="rId14" tooltip="Сааринен, Готтлиб Элиель"/>
              </a:rPr>
              <a:t>Элиеля</a:t>
            </a:r>
            <a:r>
              <a:rPr lang="ru-RU" dirty="0" smtClean="0">
                <a:hlinkClick r:id="rId14" tooltip="Сааринен, Готтлиб Элиель"/>
              </a:rPr>
              <a:t> Сааринена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9458" name="Picture 2" descr="http://upload.wikimedia.org/wikipedia/commons/thumb/d/d6/Jfkairport.jpg/265px-Jfkairport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571736" y="1857364"/>
            <a:ext cx="4000528" cy="300417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285984" y="521495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Терминал </a:t>
            </a:r>
            <a:r>
              <a:rPr lang="ru-RU" dirty="0" smtClean="0">
                <a:hlinkClick r:id="rId16" tooltip="Trans World Airlines"/>
              </a:rPr>
              <a:t>TWA</a:t>
            </a:r>
            <a:r>
              <a:rPr lang="ru-RU" dirty="0" smtClean="0"/>
              <a:t> в </a:t>
            </a:r>
            <a:r>
              <a:rPr lang="ru-RU" u="sng" dirty="0" smtClean="0">
                <a:hlinkClick r:id="rId17" tooltip="Аэропорт Кеннеди"/>
              </a:rPr>
              <a:t>аэропорту Кеннеди</a:t>
            </a:r>
            <a:r>
              <a:rPr lang="ru-RU" dirty="0" smtClean="0"/>
              <a:t> в </a:t>
            </a:r>
            <a:r>
              <a:rPr lang="ru-RU" dirty="0" smtClean="0">
                <a:hlinkClick r:id="rId18" tooltip="Нью-Йорк"/>
              </a:rPr>
              <a:t>Нью-Йорке</a:t>
            </a:r>
            <a:r>
              <a:rPr lang="ru-RU" dirty="0" smtClean="0"/>
              <a:t>, </a:t>
            </a:r>
            <a:r>
              <a:rPr lang="ru-RU" dirty="0" smtClean="0">
                <a:hlinkClick r:id="rId19" tooltip="1962"/>
              </a:rPr>
              <a:t>1962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42852"/>
            <a:ext cx="735811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Ричард </a:t>
            </a:r>
            <a:r>
              <a:rPr lang="ru-RU" b="1" dirty="0" err="1" smtClean="0"/>
              <a:t>Роджерс</a:t>
            </a:r>
            <a:r>
              <a:rPr lang="ru-RU" b="1" dirty="0" smtClean="0"/>
              <a:t>, Барон </a:t>
            </a:r>
            <a:r>
              <a:rPr lang="ru-RU" b="1" dirty="0" err="1" smtClean="0"/>
              <a:t>Роджерс</a:t>
            </a:r>
            <a:r>
              <a:rPr lang="ru-RU" b="1" dirty="0" smtClean="0"/>
              <a:t> </a:t>
            </a:r>
            <a:r>
              <a:rPr lang="ru-RU" b="1" dirty="0" err="1" smtClean="0"/>
              <a:t>Риверсайд</a:t>
            </a:r>
            <a:r>
              <a:rPr lang="ru-RU" dirty="0" smtClean="0"/>
              <a:t> (</a:t>
            </a:r>
            <a:r>
              <a:rPr lang="ru-RU" dirty="0" smtClean="0">
                <a:hlinkClick r:id="rId3" tooltip="23 июля"/>
              </a:rPr>
              <a:t>23 июля</a:t>
            </a:r>
            <a:r>
              <a:rPr lang="ru-RU" dirty="0" smtClean="0"/>
              <a:t> </a:t>
            </a:r>
            <a:r>
              <a:rPr lang="ru-RU" dirty="0" smtClean="0">
                <a:hlinkClick r:id="rId4" tooltip="1933 год"/>
              </a:rPr>
              <a:t>1933</a:t>
            </a:r>
            <a:r>
              <a:rPr lang="ru-RU" dirty="0" smtClean="0"/>
              <a:t>, </a:t>
            </a:r>
            <a:r>
              <a:rPr lang="ru-RU" dirty="0" smtClean="0">
                <a:hlinkClick r:id="rId5" tooltip="Флоренция"/>
              </a:rPr>
              <a:t>Флоренция</a:t>
            </a:r>
            <a:r>
              <a:rPr lang="ru-RU" dirty="0" smtClean="0"/>
              <a:t>) — </a:t>
            </a:r>
            <a:r>
              <a:rPr lang="ru-RU" dirty="0" smtClean="0">
                <a:hlinkClick r:id="rId6" tooltip="Великобритания"/>
              </a:rPr>
              <a:t>британский</a:t>
            </a:r>
            <a:r>
              <a:rPr lang="ru-RU" dirty="0" smtClean="0"/>
              <a:t> </a:t>
            </a:r>
            <a:r>
              <a:rPr lang="ru-RU" dirty="0" smtClean="0">
                <a:hlinkClick r:id="rId7" tooltip="Архитектор"/>
              </a:rPr>
              <a:t>архитектор</a:t>
            </a:r>
            <a:r>
              <a:rPr lang="ru-RU" dirty="0" smtClean="0"/>
              <a:t>, который в сотрудничестве с </a:t>
            </a:r>
            <a:r>
              <a:rPr lang="ru-RU" dirty="0" err="1" smtClean="0">
                <a:hlinkClick r:id="rId8" tooltip="Ренцо Пиано"/>
              </a:rPr>
              <a:t>Ренцо</a:t>
            </a:r>
            <a:r>
              <a:rPr lang="ru-RU" dirty="0" smtClean="0">
                <a:hlinkClick r:id="rId8" tooltip="Ренцо Пиано"/>
              </a:rPr>
              <a:t> Пиано</a:t>
            </a:r>
            <a:r>
              <a:rPr lang="ru-RU" dirty="0" smtClean="0"/>
              <a:t> и </a:t>
            </a:r>
            <a:r>
              <a:rPr lang="ru-RU" dirty="0" err="1" smtClean="0">
                <a:hlinkClick r:id="rId9" tooltip="Фостер, Норман"/>
              </a:rPr>
              <a:t>Норманом</a:t>
            </a:r>
            <a:r>
              <a:rPr lang="ru-RU" dirty="0" smtClean="0">
                <a:hlinkClick r:id="rId9" tooltip="Фостер, Норман"/>
              </a:rPr>
              <a:t> </a:t>
            </a:r>
            <a:r>
              <a:rPr lang="ru-RU" dirty="0" err="1" smtClean="0">
                <a:hlinkClick r:id="rId9" tooltip="Фостер, Норман"/>
              </a:rPr>
              <a:t>Фостером</a:t>
            </a:r>
            <a:r>
              <a:rPr lang="ru-RU" dirty="0" smtClean="0"/>
              <a:t> создал стиль «</a:t>
            </a:r>
            <a:r>
              <a:rPr lang="ru-RU" dirty="0" err="1" smtClean="0">
                <a:hlinkClick r:id="rId10" tooltip="Хай-тек (стиль)"/>
              </a:rPr>
              <a:t>хай-тек</a:t>
            </a:r>
            <a:r>
              <a:rPr lang="ru-RU" dirty="0" smtClean="0"/>
              <a:t>». Лауреат </a:t>
            </a:r>
            <a:r>
              <a:rPr lang="ru-RU" dirty="0" smtClean="0">
                <a:hlinkClick r:id="rId11" tooltip="Императорская премия"/>
              </a:rPr>
              <a:t>Императорской</a:t>
            </a:r>
            <a:r>
              <a:rPr lang="ru-RU" dirty="0" smtClean="0"/>
              <a:t> и </a:t>
            </a:r>
            <a:r>
              <a:rPr lang="ru-RU" dirty="0" err="1" smtClean="0">
                <a:hlinkClick r:id="rId12" tooltip="Притцкеровская премия"/>
              </a:rPr>
              <a:t>Притцкеровской</a:t>
            </a:r>
            <a:r>
              <a:rPr lang="ru-RU" dirty="0" smtClean="0">
                <a:hlinkClick r:id="rId12" tooltip="Притцкеровская премия"/>
              </a:rPr>
              <a:t> премий</a:t>
            </a:r>
            <a:r>
              <a:rPr lang="ru-RU" dirty="0" smtClean="0"/>
              <a:t>. Королева Великобритании произвела его в </a:t>
            </a:r>
            <a:r>
              <a:rPr lang="ru-RU" u="sng" dirty="0" smtClean="0">
                <a:hlinkClick r:id="rId13" tooltip="Барон"/>
              </a:rPr>
              <a:t>бароны</a:t>
            </a:r>
            <a:r>
              <a:rPr lang="ru-RU" dirty="0" smtClean="0"/>
              <a:t> (</a:t>
            </a:r>
            <a:r>
              <a:rPr lang="ru-RU" i="1" dirty="0" err="1" smtClean="0"/>
              <a:t>Baron</a:t>
            </a:r>
            <a:r>
              <a:rPr lang="ru-RU" i="1" dirty="0" smtClean="0"/>
              <a:t> </a:t>
            </a:r>
            <a:r>
              <a:rPr lang="ru-RU" i="1" dirty="0" err="1" smtClean="0"/>
              <a:t>Rogers</a:t>
            </a:r>
            <a:r>
              <a:rPr lang="ru-RU" i="1" dirty="0" smtClean="0"/>
              <a:t> </a:t>
            </a:r>
            <a:r>
              <a:rPr lang="ru-RU" i="1" dirty="0" err="1" smtClean="0"/>
              <a:t>of</a:t>
            </a:r>
            <a:r>
              <a:rPr lang="ru-RU" i="1" dirty="0" smtClean="0"/>
              <a:t> </a:t>
            </a:r>
            <a:r>
              <a:rPr lang="ru-RU" i="1" dirty="0" err="1" smtClean="0"/>
              <a:t>Riverside</a:t>
            </a:r>
            <a:r>
              <a:rPr lang="ru-RU" dirty="0" smtClean="0"/>
              <a:t>). Ричард </a:t>
            </a:r>
            <a:r>
              <a:rPr lang="ru-RU" dirty="0" err="1" smtClean="0"/>
              <a:t>Роджерс</a:t>
            </a:r>
            <a:r>
              <a:rPr lang="ru-RU" dirty="0" smtClean="0"/>
              <a:t> был удостоен ордена Почетного легиона в </a:t>
            </a:r>
            <a:r>
              <a:rPr lang="ru-RU" dirty="0" smtClean="0">
                <a:hlinkClick r:id="rId14" tooltip="1986 год"/>
              </a:rPr>
              <a:t>1986 году</a:t>
            </a:r>
            <a:r>
              <a:rPr lang="ru-RU" dirty="0" smtClean="0"/>
              <a:t>, посвящен в рыцари в </a:t>
            </a:r>
            <a:r>
              <a:rPr lang="ru-RU" dirty="0" smtClean="0">
                <a:hlinkClick r:id="rId15" tooltip="1991 год"/>
              </a:rPr>
              <a:t>1991 году</a:t>
            </a:r>
            <a:r>
              <a:rPr lang="ru-RU" dirty="0" smtClean="0"/>
              <a:t> и сделал пожизненным пэром в </a:t>
            </a:r>
            <a:r>
              <a:rPr lang="ru-RU" dirty="0" smtClean="0">
                <a:hlinkClick r:id="rId16" tooltip="1996 год"/>
              </a:rPr>
              <a:t>1996 году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1506" name="Picture 2" descr="http://upload.wikimedia.org/wikipedia/commons/thumb/7/75/Lloyds_Building_stair_case.jpg/88px-Lloyds_Building_stair_case.jp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357158" y="2643182"/>
            <a:ext cx="2143140" cy="2922466"/>
          </a:xfrm>
          <a:prstGeom prst="rect">
            <a:avLst/>
          </a:prstGeom>
          <a:noFill/>
        </p:spPr>
      </p:pic>
      <p:pic>
        <p:nvPicPr>
          <p:cNvPr id="21508" name="Picture 4" descr="http://upload.wikimedia.org/wikipedia/commons/thumb/2/21/Lloyds_building%2C_London_at_night.jpg/70px-Lloyds_building%2C_London_at_night.jp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3000364" y="2643182"/>
            <a:ext cx="1722917" cy="292896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357290" y="5715016"/>
            <a:ext cx="34290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Штаб-квартира компании «Ллойд».построен в 1991, Лондон</a:t>
            </a:r>
            <a:endParaRPr lang="ru-RU" dirty="0"/>
          </a:p>
        </p:txBody>
      </p:sp>
      <p:pic>
        <p:nvPicPr>
          <p:cNvPr id="21510" name="Picture 6" descr="http://upload.wikimedia.org/wikipedia/commons/thumb/c/c6/European_court_of_human_rights.JPG/120px-European_court_of_human_rights.JPG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6143636" y="2500306"/>
            <a:ext cx="2714644" cy="1809763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5929322" y="4572008"/>
            <a:ext cx="35004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Европейский суд по правам человека, Страсбург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Norman Foster dresden 0611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74" y="500042"/>
            <a:ext cx="2381250" cy="300037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28728" y="28572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err="1" smtClean="0"/>
              <a:t>Норман</a:t>
            </a:r>
            <a:r>
              <a:rPr lang="ru-RU" b="1" dirty="0" smtClean="0"/>
              <a:t> </a:t>
            </a:r>
            <a:r>
              <a:rPr lang="ru-RU" b="1" dirty="0" err="1" smtClean="0"/>
              <a:t>Фостер</a:t>
            </a:r>
            <a:r>
              <a:rPr lang="ru-RU" dirty="0" smtClean="0"/>
              <a:t> (</a:t>
            </a:r>
            <a:r>
              <a:rPr lang="ru-RU" dirty="0" smtClean="0">
                <a:hlinkClick r:id="rId3" tooltip="Английский язык"/>
              </a:rPr>
              <a:t>англ.</a:t>
            </a:r>
            <a:r>
              <a:rPr lang="ru-RU" dirty="0" smtClean="0"/>
              <a:t> </a:t>
            </a:r>
            <a:r>
              <a:rPr lang="ru-RU" i="1" dirty="0" err="1" smtClean="0">
                <a:hlinkClick r:id="rId4" tooltip="en:Norman Foster, Baron Foster of Thames Bank"/>
              </a:rPr>
              <a:t>Norman</a:t>
            </a:r>
            <a:r>
              <a:rPr lang="ru-RU" i="1" dirty="0" smtClean="0">
                <a:hlinkClick r:id="rId4" tooltip="en:Norman Foster, Baron Foster of Thames Bank"/>
              </a:rPr>
              <a:t> </a:t>
            </a:r>
            <a:r>
              <a:rPr lang="ru-RU" i="1" dirty="0" err="1" smtClean="0">
                <a:hlinkClick r:id="rId4" tooltip="en:Norman Foster, Baron Foster of Thames Bank"/>
              </a:rPr>
              <a:t>Foster</a:t>
            </a:r>
            <a:r>
              <a:rPr lang="ru-RU" dirty="0" smtClean="0"/>
              <a:t>, род. </a:t>
            </a:r>
            <a:r>
              <a:rPr lang="ru-RU" dirty="0" smtClean="0">
                <a:hlinkClick r:id="rId5" tooltip="1 июня"/>
              </a:rPr>
              <a:t>1 июня</a:t>
            </a:r>
            <a:r>
              <a:rPr lang="ru-RU" dirty="0" smtClean="0"/>
              <a:t> </a:t>
            </a:r>
            <a:r>
              <a:rPr lang="ru-RU" dirty="0" smtClean="0">
                <a:hlinkClick r:id="rId6" tooltip="1935"/>
              </a:rPr>
              <a:t>1935</a:t>
            </a:r>
            <a:r>
              <a:rPr lang="ru-RU" dirty="0" smtClean="0"/>
              <a:t>, </a:t>
            </a:r>
            <a:r>
              <a:rPr lang="ru-RU" dirty="0" smtClean="0">
                <a:hlinkClick r:id="rId7" tooltip="Манчестер"/>
              </a:rPr>
              <a:t>Манчестер</a:t>
            </a:r>
            <a:r>
              <a:rPr lang="ru-RU" dirty="0" smtClean="0"/>
              <a:t>) — британский </a:t>
            </a:r>
            <a:r>
              <a:rPr lang="ru-RU" dirty="0" smtClean="0">
                <a:hlinkClick r:id="rId8" tooltip="Архитектор"/>
              </a:rPr>
              <a:t>архитектор</a:t>
            </a:r>
            <a:r>
              <a:rPr lang="ru-RU" dirty="0" smtClean="0"/>
              <a:t>, лауреат </a:t>
            </a:r>
            <a:r>
              <a:rPr lang="ru-RU" dirty="0" smtClean="0">
                <a:hlinkClick r:id="rId9" tooltip="Императорская премия"/>
              </a:rPr>
              <a:t>Императорской</a:t>
            </a:r>
            <a:r>
              <a:rPr lang="ru-RU" dirty="0" smtClean="0"/>
              <a:t> и </a:t>
            </a:r>
            <a:r>
              <a:rPr lang="ru-RU" u="sng" dirty="0" err="1" smtClean="0">
                <a:hlinkClick r:id="rId10" tooltip="Притцкеровская премия"/>
              </a:rPr>
              <a:t>Притцкеровской</a:t>
            </a:r>
            <a:r>
              <a:rPr lang="ru-RU" u="sng" dirty="0" smtClean="0">
                <a:hlinkClick r:id="rId10" tooltip="Притцкеровская премия"/>
              </a:rPr>
              <a:t> премий</a:t>
            </a:r>
            <a:r>
              <a:rPr lang="ru-RU" dirty="0" smtClean="0"/>
              <a:t>. Произведён королевой сначала в рыцари, а потом и в бароны (</a:t>
            </a:r>
            <a:r>
              <a:rPr lang="ru-RU" i="1" dirty="0" err="1" smtClean="0"/>
              <a:t>Baron</a:t>
            </a:r>
            <a:r>
              <a:rPr lang="ru-RU" i="1" dirty="0" smtClean="0"/>
              <a:t> </a:t>
            </a:r>
            <a:r>
              <a:rPr lang="ru-RU" i="1" dirty="0" err="1" smtClean="0"/>
              <a:t>Foster</a:t>
            </a:r>
            <a:r>
              <a:rPr lang="ru-RU" i="1" dirty="0" smtClean="0"/>
              <a:t> </a:t>
            </a:r>
            <a:r>
              <a:rPr lang="ru-RU" i="1" dirty="0" err="1" smtClean="0"/>
              <a:t>of</a:t>
            </a:r>
            <a:r>
              <a:rPr lang="ru-RU" i="1" dirty="0" smtClean="0"/>
              <a:t> </a:t>
            </a:r>
            <a:r>
              <a:rPr lang="ru-RU" i="1" dirty="0" err="1" smtClean="0"/>
              <a:t>Thames</a:t>
            </a:r>
            <a:r>
              <a:rPr lang="ru-RU" i="1" dirty="0" smtClean="0"/>
              <a:t> </a:t>
            </a:r>
            <a:r>
              <a:rPr lang="ru-RU" i="1" dirty="0" err="1" smtClean="0"/>
              <a:t>Bank</a:t>
            </a:r>
            <a:r>
              <a:rPr lang="ru-RU" dirty="0" smtClean="0"/>
              <a:t>). Зарубежный почётный член </a:t>
            </a:r>
            <a:r>
              <a:rPr lang="ru-RU" dirty="0" smtClean="0">
                <a:hlinkClick r:id="rId11" tooltip="Российская академия художеств"/>
              </a:rPr>
              <a:t>Российской академии художеств</a:t>
            </a:r>
            <a:r>
              <a:rPr lang="ru-RU" baseline="30000" dirty="0" smtClean="0">
                <a:hlinkClick r:id="rId12"/>
              </a:rPr>
              <a:t>[1]</a:t>
            </a:r>
            <a:endParaRPr lang="ru-RU" dirty="0"/>
          </a:p>
        </p:txBody>
      </p:sp>
      <p:pic>
        <p:nvPicPr>
          <p:cNvPr id="20484" name="Picture 4" descr="http://upload.wikimedia.org/wikipedia/commons/thumb/4/41/Law_Faculty_University_of_Cambridge.jpg/120px-Law_Faculty_University_of_Cambridge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28596" y="2714620"/>
            <a:ext cx="2750355" cy="183357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0" y="47148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Факультет </a:t>
            </a:r>
            <a:r>
              <a:rPr lang="ru-RU" dirty="0" err="1" smtClean="0"/>
              <a:t>права,</a:t>
            </a:r>
            <a:r>
              <a:rPr lang="ru-RU" dirty="0" err="1" smtClean="0">
                <a:hlinkClick r:id="rId14" tooltip="Кембриджский университет"/>
              </a:rPr>
              <a:t>Кембриджский</a:t>
            </a:r>
            <a:r>
              <a:rPr lang="ru-RU" dirty="0" smtClean="0">
                <a:hlinkClick r:id="rId14" tooltip="Кембриджский университет"/>
              </a:rPr>
              <a:t> </a:t>
            </a:r>
            <a:r>
              <a:rPr lang="ru-RU" dirty="0" err="1" smtClean="0">
                <a:hlinkClick r:id="rId14" tooltip="Кембриджский университет"/>
              </a:rPr>
              <a:t>университет</a:t>
            </a:r>
            <a:r>
              <a:rPr lang="ru-RU" dirty="0" err="1" smtClean="0"/>
              <a:t>,</a:t>
            </a:r>
            <a:r>
              <a:rPr lang="ru-RU" dirty="0" err="1" smtClean="0">
                <a:hlinkClick r:id="rId15" tooltip="Великобритания"/>
              </a:rPr>
              <a:t>Великобритания</a:t>
            </a:r>
            <a:r>
              <a:rPr lang="ru-RU" dirty="0" smtClean="0"/>
              <a:t>, 1995</a:t>
            </a:r>
            <a:endParaRPr lang="ru-RU" dirty="0"/>
          </a:p>
        </p:txBody>
      </p:sp>
      <p:pic>
        <p:nvPicPr>
          <p:cNvPr id="20486" name="Picture 6" descr="http://upload.wikimedia.org/wikipedia/commons/thumb/1/1d/Hong_Kong_Airport_Inside.JPG/120px-Hong_Kong_Airport_Inside.JP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3929058" y="3786190"/>
            <a:ext cx="2381258" cy="178594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357554" y="5643578"/>
            <a:ext cx="3500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Международный аэропорт Гонконга, 1998</a:t>
            </a:r>
            <a:endParaRPr lang="ru-RU" dirty="0"/>
          </a:p>
        </p:txBody>
      </p:sp>
      <p:pic>
        <p:nvPicPr>
          <p:cNvPr id="20488" name="Picture 8" descr="http://upload.wikimedia.org/wikipedia/commons/thumb/e/e2/London_Underground_Canary_Wharf_Station.jpg/120px-London_Underground_Canary_Wharf_Station.jp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6572264" y="3786190"/>
            <a:ext cx="2428860" cy="1801405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6429388" y="5715016"/>
            <a:ext cx="36433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Станция «</a:t>
            </a:r>
            <a:r>
              <a:rPr lang="ru-RU" dirty="0" err="1" smtClean="0"/>
              <a:t>Canary</a:t>
            </a:r>
            <a:r>
              <a:rPr lang="ru-RU" dirty="0" smtClean="0"/>
              <a:t> </a:t>
            </a:r>
            <a:r>
              <a:rPr lang="ru-RU" dirty="0" err="1" smtClean="0"/>
              <a:t>wharf</a:t>
            </a:r>
            <a:r>
              <a:rPr lang="ru-RU" dirty="0" smtClean="0"/>
              <a:t>» лондонского метро, 1999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mpire State Building a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500042"/>
            <a:ext cx="1428750" cy="5010150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42844" y="571479"/>
          <a:ext cx="4286280" cy="5086672"/>
        </p:xfrm>
        <a:graphic>
          <a:graphicData uri="http://schemas.openxmlformats.org/drawingml/2006/table">
            <a:tbl>
              <a:tblPr/>
              <a:tblGrid>
                <a:gridCol w="2143140"/>
                <a:gridCol w="2143140"/>
              </a:tblGrid>
              <a:tr h="623096">
                <a:tc>
                  <a:txBody>
                    <a:bodyPr/>
                    <a:lstStyle/>
                    <a:p>
                      <a:pPr fontAlgn="t"/>
                      <a:r>
                        <a:rPr lang="ru-RU" b="1" dirty="0"/>
                        <a:t>Местонахождение</a:t>
                      </a:r>
                      <a:endParaRPr lang="ru-RU" dirty="0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u="none" strike="noStrike">
                          <a:solidFill>
                            <a:srgbClr val="0B0080"/>
                          </a:solidFill>
                          <a:hlinkClick r:id="rId3" tooltip="Нью-Йорк"/>
                        </a:rPr>
                        <a:t>Нью-Йорк</a:t>
                      </a:r>
                      <a:r>
                        <a:rPr lang="ru-RU"/>
                        <a:t>, </a:t>
                      </a:r>
                      <a:r>
                        <a:rPr lang="ru-RU" u="none" strike="noStrike">
                          <a:solidFill>
                            <a:srgbClr val="0B0080"/>
                          </a:solidFill>
                          <a:hlinkClick r:id="rId4" tooltip="США"/>
                        </a:rPr>
                        <a:t>США</a:t>
                      </a:r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8656">
                <a:tc>
                  <a:txBody>
                    <a:bodyPr/>
                    <a:lstStyle/>
                    <a:p>
                      <a:pPr fontAlgn="t"/>
                      <a:r>
                        <a:rPr lang="ru-RU" b="1"/>
                        <a:t>Строительство</a:t>
                      </a:r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/>
                        <a:t>1931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8656">
                <a:tc>
                  <a:txBody>
                    <a:bodyPr/>
                    <a:lstStyle/>
                    <a:p>
                      <a:pPr fontAlgn="t"/>
                      <a:r>
                        <a:rPr lang="ru-RU" b="1"/>
                        <a:t>Использование</a:t>
                      </a:r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/>
                        <a:t>бизнес-центр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8656">
                <a:tc gridSpan="2">
                  <a:txBody>
                    <a:bodyPr/>
                    <a:lstStyle/>
                    <a:p>
                      <a:pPr fontAlgn="t"/>
                      <a:r>
                        <a:rPr lang="ru-RU"/>
                        <a:t>Высота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8656">
                <a:tc>
                  <a:txBody>
                    <a:bodyPr/>
                    <a:lstStyle/>
                    <a:p>
                      <a:pPr fontAlgn="t"/>
                      <a:r>
                        <a:rPr lang="ru-RU" b="1"/>
                        <a:t>Антенна / Шпиль</a:t>
                      </a:r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/>
                        <a:t>443,2 м</a:t>
                      </a:r>
                      <a:r>
                        <a:rPr lang="ru-RU" u="none" strike="noStrike" baseline="30000">
                          <a:solidFill>
                            <a:srgbClr val="0B0080"/>
                          </a:solidFill>
                          <a:hlinkClick r:id="rId5"/>
                        </a:rPr>
                        <a:t>[1]</a:t>
                      </a:r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8656">
                <a:tc>
                  <a:txBody>
                    <a:bodyPr/>
                    <a:lstStyle/>
                    <a:p>
                      <a:pPr fontAlgn="t"/>
                      <a:r>
                        <a:rPr lang="ru-RU" b="1"/>
                        <a:t>Крыша</a:t>
                      </a:r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/>
                        <a:t>381 м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8656">
                <a:tc>
                  <a:txBody>
                    <a:bodyPr/>
                    <a:lstStyle/>
                    <a:p>
                      <a:pPr fontAlgn="t"/>
                      <a:r>
                        <a:rPr lang="ru-RU" b="1"/>
                        <a:t>Верхний этаж</a:t>
                      </a:r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/>
                        <a:t>373,2 м</a:t>
                      </a:r>
                      <a:r>
                        <a:rPr lang="ru-RU" u="none" strike="noStrike" baseline="30000">
                          <a:solidFill>
                            <a:srgbClr val="0B0080"/>
                          </a:solidFill>
                          <a:hlinkClick r:id="rId5"/>
                        </a:rPr>
                        <a:t>[1]</a:t>
                      </a:r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8656">
                <a:tc gridSpan="2">
                  <a:txBody>
                    <a:bodyPr/>
                    <a:lstStyle/>
                    <a:p>
                      <a:pPr fontAlgn="t"/>
                      <a:r>
                        <a:rPr lang="ru-RU"/>
                        <a:t>Технические параметры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3096">
                <a:tc>
                  <a:txBody>
                    <a:bodyPr/>
                    <a:lstStyle/>
                    <a:p>
                      <a:pPr fontAlgn="t"/>
                      <a:r>
                        <a:rPr lang="ru-RU" b="1"/>
                        <a:t>Количество этажей</a:t>
                      </a:r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dirty="0"/>
                        <a:t>102</a:t>
                      </a:r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7647">
                <a:tc>
                  <a:txBody>
                    <a:bodyPr/>
                    <a:lstStyle/>
                    <a:p>
                      <a:pPr fontAlgn="t"/>
                      <a:r>
                        <a:rPr lang="ru-RU" b="1"/>
                        <a:t>Площадь внутри здания</a:t>
                      </a:r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/>
                        <a:t>257 210 м²</a:t>
                      </a:r>
                      <a:r>
                        <a:rPr lang="ru-RU" u="none" strike="noStrike" baseline="30000">
                          <a:solidFill>
                            <a:srgbClr val="0B0080"/>
                          </a:solidFill>
                          <a:hlinkClick r:id="rId6"/>
                        </a:rPr>
                        <a:t>[2]</a:t>
                      </a:r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7647">
                <a:tc>
                  <a:txBody>
                    <a:bodyPr/>
                    <a:lstStyle/>
                    <a:p>
                      <a:pPr fontAlgn="t"/>
                      <a:r>
                        <a:rPr lang="ru-RU" b="1"/>
                        <a:t>Архитектор</a:t>
                      </a:r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u="none" strike="noStrike" dirty="0">
                          <a:solidFill>
                            <a:srgbClr val="A55858"/>
                          </a:solidFill>
                          <a:hlinkClick r:id="rId7" tooltip="Shreve, Lamb and Harmon (страница отсутствует)"/>
                        </a:rPr>
                        <a:t>Shreve, Lamb and Harmon</a:t>
                      </a:r>
                      <a:endParaRPr lang="en-US" dirty="0"/>
                    </a:p>
                  </a:txBody>
                  <a:tcPr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072198" y="142852"/>
            <a:ext cx="292892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Эмпайр-стейт-билдинг</a:t>
            </a:r>
            <a:r>
              <a:rPr lang="ru-RU" baseline="30000" dirty="0" smtClean="0">
                <a:hlinkClick r:id="rId8"/>
              </a:rPr>
              <a:t>[3]</a:t>
            </a:r>
            <a:r>
              <a:rPr lang="ru-RU" dirty="0" smtClean="0"/>
              <a:t> (</a:t>
            </a:r>
            <a:r>
              <a:rPr lang="ru-RU" dirty="0" smtClean="0">
                <a:hlinkClick r:id="rId9" tooltip="Английский язык"/>
              </a:rPr>
              <a:t>англ.</a:t>
            </a:r>
            <a:r>
              <a:rPr lang="ru-RU" dirty="0" smtClean="0"/>
              <a:t> </a:t>
            </a:r>
            <a:r>
              <a:rPr lang="ru-RU" i="1" dirty="0" err="1" smtClean="0"/>
              <a:t>Empire</a:t>
            </a:r>
            <a:r>
              <a:rPr lang="ru-RU" i="1" dirty="0" smtClean="0"/>
              <a:t> </a:t>
            </a:r>
            <a:r>
              <a:rPr lang="ru-RU" i="1" dirty="0" err="1" smtClean="0"/>
              <a:t>State</a:t>
            </a:r>
            <a:r>
              <a:rPr lang="ru-RU" i="1" dirty="0" smtClean="0"/>
              <a:t> </a:t>
            </a:r>
            <a:r>
              <a:rPr lang="ru-RU" i="1" dirty="0" err="1" smtClean="0"/>
              <a:t>Building</a:t>
            </a:r>
            <a:r>
              <a:rPr lang="ru-RU" dirty="0" smtClean="0"/>
              <a:t>) — 102-этажный </a:t>
            </a:r>
            <a:r>
              <a:rPr lang="ru-RU" dirty="0" smtClean="0">
                <a:hlinkClick r:id="rId10" tooltip="Небоскрёб"/>
              </a:rPr>
              <a:t>небоскрёб</a:t>
            </a:r>
            <a:r>
              <a:rPr lang="ru-RU" dirty="0" smtClean="0"/>
              <a:t>, расположенный в </a:t>
            </a:r>
            <a:r>
              <a:rPr lang="ru-RU" dirty="0" smtClean="0">
                <a:hlinkClick r:id="rId3" tooltip="Нью-Йорк"/>
              </a:rPr>
              <a:t>Нью-Йорке</a:t>
            </a:r>
            <a:r>
              <a:rPr lang="ru-RU" dirty="0" smtClean="0"/>
              <a:t> на острове </a:t>
            </a:r>
            <a:r>
              <a:rPr lang="ru-RU" dirty="0" smtClean="0">
                <a:hlinkClick r:id="rId11" tooltip="Манхэттен"/>
              </a:rPr>
              <a:t>Манхэттен</a:t>
            </a:r>
            <a:r>
              <a:rPr lang="ru-RU" dirty="0" smtClean="0"/>
              <a:t>. Офисное здание. С 1931 по 1972, до открытия Северной башни </a:t>
            </a:r>
            <a:r>
              <a:rPr lang="ru-RU" dirty="0" smtClean="0">
                <a:hlinkClick r:id="rId12" tooltip="Всемирный торговый центр (Нью-Йорк)"/>
              </a:rPr>
              <a:t>Всемирного торгового центра</a:t>
            </a:r>
            <a:r>
              <a:rPr lang="ru-RU" dirty="0" smtClean="0"/>
              <a:t>, являлся одним из самых высоких зданий мира. В </a:t>
            </a:r>
            <a:r>
              <a:rPr lang="ru-RU" dirty="0" smtClean="0">
                <a:hlinkClick r:id="rId13" tooltip="2001 год"/>
              </a:rPr>
              <a:t>2001 году</a:t>
            </a:r>
            <a:r>
              <a:rPr lang="ru-RU" dirty="0" smtClean="0"/>
              <a:t>, когда </a:t>
            </a:r>
            <a:r>
              <a:rPr lang="ru-RU" dirty="0" smtClean="0">
                <a:hlinkClick r:id="rId14" tooltip="Террористический акт 11 сентября 2001 года"/>
              </a:rPr>
              <a:t>рухнули</a:t>
            </a:r>
            <a:r>
              <a:rPr lang="ru-RU" dirty="0" smtClean="0"/>
              <a:t> башни </a:t>
            </a:r>
            <a:r>
              <a:rPr lang="ru-RU" dirty="0" smtClean="0">
                <a:hlinkClick r:id="rId12" tooltip="Всемирный торговый центр (Нью-Йорк)"/>
              </a:rPr>
              <a:t>Всемирного торгового центра</a:t>
            </a:r>
            <a:r>
              <a:rPr lang="ru-RU" dirty="0" smtClean="0"/>
              <a:t>, небоскрёб снова стал самым высоким зданием </a:t>
            </a:r>
            <a:r>
              <a:rPr lang="ru-RU" dirty="0" smtClean="0">
                <a:hlinkClick r:id="rId3" tooltip="Нью-Йорк"/>
              </a:rPr>
              <a:t>Нью-Йорка</a:t>
            </a:r>
            <a:r>
              <a:rPr lang="ru-RU" dirty="0" smtClean="0"/>
              <a:t>. Архитектуру здания относят к стилю </a:t>
            </a:r>
            <a:r>
              <a:rPr lang="ru-RU" dirty="0" err="1" smtClean="0">
                <a:hlinkClick r:id="rId15" tooltip="Ар-деко"/>
              </a:rPr>
              <a:t>ар-деко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43943" y="3244334"/>
            <a:ext cx="12561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Rose Tower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urj al Ara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214290"/>
            <a:ext cx="3619505" cy="2714629"/>
          </a:xfrm>
          <a:prstGeom prst="rect">
            <a:avLst/>
          </a:prstGeom>
          <a:noFill/>
        </p:spPr>
      </p:pic>
      <p:pic>
        <p:nvPicPr>
          <p:cNvPr id="1028" name="Picture 4" descr="http://upload.wikimedia.org/wikipedia/commons/thumb/d/df/Burj_al_Arab_lobby_March_2008panoc.jpg/220px-Burj_al_Arab_lobby_March_2008panoc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6314" y="3929066"/>
            <a:ext cx="2095500" cy="2790825"/>
          </a:xfrm>
          <a:prstGeom prst="rect">
            <a:avLst/>
          </a:prstGeom>
          <a:noFill/>
        </p:spPr>
      </p:pic>
      <p:pic>
        <p:nvPicPr>
          <p:cNvPr id="1030" name="Picture 6" descr="http://upload.wikimedia.org/wikipedia/commons/thumb/2/21/Burj_al_Arab_lobby_March_2008panod.jpg/220px-Burj_al_Arab_lobby_March_2008panod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29454" y="3000372"/>
            <a:ext cx="2095500" cy="290512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14282" y="285728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err="1" smtClean="0"/>
              <a:t>Бурдж</a:t>
            </a:r>
            <a:r>
              <a:rPr lang="ru-RU" b="1" dirty="0" smtClean="0"/>
              <a:t> </a:t>
            </a:r>
            <a:r>
              <a:rPr lang="ru-RU" b="1" dirty="0" err="1" smtClean="0"/>
              <a:t>аль-Араб</a:t>
            </a:r>
            <a:r>
              <a:rPr lang="ru-RU" dirty="0" smtClean="0"/>
              <a:t> (</a:t>
            </a:r>
            <a:r>
              <a:rPr lang="ru-RU" dirty="0" smtClean="0">
                <a:hlinkClick r:id="rId6" tooltip="Арабский язык"/>
              </a:rPr>
              <a:t>араб.</a:t>
            </a:r>
            <a:r>
              <a:rPr lang="ru-RU" dirty="0" smtClean="0"/>
              <a:t> </a:t>
            </a:r>
            <a:r>
              <a:rPr lang="ar-AE" b="1" dirty="0" smtClean="0"/>
              <a:t>برج العرب</a:t>
            </a:r>
            <a:r>
              <a:rPr lang="ar-AE" dirty="0" smtClean="0"/>
              <a:t>‎‎ </a:t>
            </a:r>
            <a:r>
              <a:rPr lang="ru-RU" dirty="0" smtClean="0"/>
              <a:t>буквально </a:t>
            </a:r>
            <a:r>
              <a:rPr lang="ru-RU" i="1" dirty="0" smtClean="0"/>
              <a:t>«Арабская Башня»</a:t>
            </a:r>
            <a:r>
              <a:rPr lang="ru-RU" dirty="0" smtClean="0"/>
              <a:t>) — роскошный </a:t>
            </a:r>
            <a:r>
              <a:rPr lang="ru-RU" dirty="0" smtClean="0">
                <a:hlinkClick r:id="rId7" tooltip="Отель"/>
              </a:rPr>
              <a:t>отель</a:t>
            </a:r>
            <a:r>
              <a:rPr lang="ru-RU" dirty="0" smtClean="0"/>
              <a:t> в </a:t>
            </a:r>
            <a:r>
              <a:rPr lang="ru-RU" dirty="0" err="1" smtClean="0">
                <a:hlinkClick r:id="rId8" tooltip="Дубай (город)"/>
              </a:rPr>
              <a:t>Дубае</a:t>
            </a:r>
            <a:r>
              <a:rPr lang="ru-RU" dirty="0" smtClean="0"/>
              <a:t>, самом крупном городе </a:t>
            </a:r>
            <a:r>
              <a:rPr lang="ru-RU" dirty="0" smtClean="0">
                <a:hlinkClick r:id="rId9" tooltip="ОАЭ"/>
              </a:rPr>
              <a:t>Объединённых Арабских Эмиратов</a:t>
            </a:r>
            <a:r>
              <a:rPr lang="ru-RU" dirty="0" smtClean="0"/>
              <a:t>. Здание стоит в море на расстоянии 280 метров от берега на искусственном острове, соединённом с землёй при помощи моста. Имея высоту 321 метр, был самым высоким отелем в мире, но затем, тоже в </a:t>
            </a:r>
            <a:r>
              <a:rPr lang="ru-RU" dirty="0" err="1" smtClean="0"/>
              <a:t>Дубае</a:t>
            </a:r>
            <a:r>
              <a:rPr lang="ru-RU" dirty="0" smtClean="0"/>
              <a:t>, появился отель </a:t>
            </a:r>
            <a:r>
              <a:rPr lang="ru-RU" dirty="0" smtClean="0">
                <a:hlinkClick r:id="rId10" tooltip="Башня Розы"/>
              </a:rPr>
              <a:t>Башня Розы</a:t>
            </a:r>
            <a:r>
              <a:rPr lang="ru-RU" dirty="0" smtClean="0"/>
              <a:t> высотой 333 метра, который открылся в апреле </a:t>
            </a:r>
            <a:r>
              <a:rPr lang="ru-RU" dirty="0" smtClean="0">
                <a:hlinkClick r:id="rId11" tooltip="2008 год"/>
              </a:rPr>
              <a:t>2008 года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Строительство отеля началось в </a:t>
            </a:r>
            <a:r>
              <a:rPr lang="ru-RU" dirty="0" smtClean="0">
                <a:hlinkClick r:id="rId12" tooltip="1994 год"/>
              </a:rPr>
              <a:t>1994 году</a:t>
            </a:r>
            <a:r>
              <a:rPr lang="ru-RU" dirty="0" smtClean="0"/>
              <a:t>, для посетителей он открылся </a:t>
            </a:r>
            <a:r>
              <a:rPr lang="ru-RU" dirty="0" smtClean="0">
                <a:hlinkClick r:id="rId13" tooltip="1 декабря"/>
              </a:rPr>
              <a:t>1 декабря</a:t>
            </a:r>
            <a:r>
              <a:rPr lang="ru-RU" dirty="0" smtClean="0"/>
              <a:t> </a:t>
            </a:r>
            <a:r>
              <a:rPr lang="ru-RU" dirty="0" smtClean="0">
                <a:hlinkClick r:id="rId14" tooltip="1999 год"/>
              </a:rPr>
              <a:t>1999 года</a:t>
            </a:r>
            <a:r>
              <a:rPr lang="ru-RU" dirty="0" smtClean="0"/>
              <a:t>. Отель был построен в виде паруса </a:t>
            </a:r>
            <a:r>
              <a:rPr lang="ru-RU" dirty="0" err="1" smtClean="0">
                <a:hlinkClick r:id="rId15" tooltip="Доу (судно)"/>
              </a:rPr>
              <a:t>доу</a:t>
            </a:r>
            <a:r>
              <a:rPr lang="ru-RU" dirty="0" smtClean="0"/>
              <a:t>, арабского судна. Ближе к верху находится вертолётная площадка, а с другой стороны — ресторан «</a:t>
            </a:r>
            <a:r>
              <a:rPr lang="ru-RU" dirty="0" err="1" smtClean="0"/>
              <a:t>Аль-Мунтаха</a:t>
            </a:r>
            <a:r>
              <a:rPr lang="ru-RU" dirty="0" smtClean="0"/>
              <a:t>» (</a:t>
            </a:r>
            <a:r>
              <a:rPr lang="ru-RU" dirty="0" smtClean="0">
                <a:hlinkClick r:id="rId6" tooltip="Арабский язык"/>
              </a:rPr>
              <a:t>араб.</a:t>
            </a:r>
            <a:r>
              <a:rPr lang="ru-RU" dirty="0" smtClean="0"/>
              <a:t> ‎‎ </a:t>
            </a:r>
            <a:r>
              <a:rPr lang="ru-RU" i="1" dirty="0" smtClean="0"/>
              <a:t>Высочайший</a:t>
            </a:r>
            <a:r>
              <a:rPr lang="ru-RU" dirty="0" smtClean="0"/>
              <a:t>), оба поддерживаются консольными балками.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1478</TotalTime>
  <Words>159</Words>
  <Application>Microsoft Office PowerPoint</Application>
  <PresentationFormat>Экран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InfBiz</dc:creator>
  <cp:lastModifiedBy>InfBiz</cp:lastModifiedBy>
  <cp:revision>86</cp:revision>
  <dcterms:created xsi:type="dcterms:W3CDTF">2012-02-13T19:22:26Z</dcterms:created>
  <dcterms:modified xsi:type="dcterms:W3CDTF">2012-04-02T17:49:23Z</dcterms:modified>
</cp:coreProperties>
</file>