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57" r:id="rId4"/>
    <p:sldId id="272" r:id="rId5"/>
    <p:sldId id="277" r:id="rId6"/>
    <p:sldId id="258" r:id="rId7"/>
    <p:sldId id="273" r:id="rId8"/>
    <p:sldId id="274" r:id="rId9"/>
    <p:sldId id="275" r:id="rId10"/>
    <p:sldId id="259" r:id="rId11"/>
    <p:sldId id="263" r:id="rId12"/>
    <p:sldId id="260" r:id="rId13"/>
    <p:sldId id="261" r:id="rId14"/>
    <p:sldId id="262" r:id="rId15"/>
    <p:sldId id="264" r:id="rId16"/>
    <p:sldId id="268" r:id="rId17"/>
    <p:sldId id="266" r:id="rId18"/>
    <p:sldId id="267" r:id="rId19"/>
    <p:sldId id="269" r:id="rId20"/>
    <p:sldId id="270"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01.12.2012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01.12.2012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ru.wikipedia.org/wiki/%D0%90%D1%81%D1%82%D1%80%D0%BE%D0%BD%D0%BE%D0%BC%D0%B8%D1%8F" TargetMode="External"/><Relationship Id="rId3" Type="http://schemas.openxmlformats.org/officeDocument/2006/relationships/hyperlink" Target="http://ru.wikipedia.org/wiki/%D0%A4%D0%B5%D1%82%D0%B8%D1%88%D0%B8%D0%B7%D0%BC" TargetMode="External"/><Relationship Id="rId7" Type="http://schemas.openxmlformats.org/officeDocument/2006/relationships/hyperlink" Target="http://ru.wikipedia.org/wiki/%D0%94%D1%80%D0%B5%D0%B2%D0%BD%D0%B5%D0%B5%D0%B3%D0%B8%D0%BF%D0%B5%D1%82%D1%81%D0%BA%D0%B8%D0%B9_%D0%BA%D0%B0%D0%BB%D0%B5%D0%BD%D0%B4%D0%B0%D1%80%D1%8C" TargetMode="External"/><Relationship Id="rId2" Type="http://schemas.openxmlformats.org/officeDocument/2006/relationships/hyperlink" Target="http://ru.wikipedia.org/wiki/%D0%9D%D0%B8%D0%BB" TargetMode="External"/><Relationship Id="rId1" Type="http://schemas.openxmlformats.org/officeDocument/2006/relationships/slideLayout" Target="../slideLayouts/slideLayout2.xml"/><Relationship Id="rId6" Type="http://schemas.openxmlformats.org/officeDocument/2006/relationships/hyperlink" Target="http://ru.wikipedia.org/wiki/%D0%9D%D0%B0%D0%B2%D0%BE%D0%B4%D0%BD%D0%B5%D0%BD%D0%B8%D0%B5" TargetMode="External"/><Relationship Id="rId5" Type="http://schemas.openxmlformats.org/officeDocument/2006/relationships/hyperlink" Target="http://ru.wikipedia.org/wiki/%D0%9A%D0%BE%D1%87%D0%B5%D0%B2%D0%BD%D0%B8%D0%BA%D0%B8" TargetMode="External"/><Relationship Id="rId10" Type="http://schemas.openxmlformats.org/officeDocument/2006/relationships/hyperlink" Target="http://ru.wikipedia.org/wiki/%D0%A2%D0%BE%D1%82%D0%B5%D0%BC" TargetMode="External"/><Relationship Id="rId4" Type="http://schemas.openxmlformats.org/officeDocument/2006/relationships/hyperlink" Target="http://ru.wikipedia.org/wiki/%D0%A2%D0%BE%D1%82%D0%B5%D0%BC%D0%B8%D0%B7%D0%BC" TargetMode="External"/><Relationship Id="rId9" Type="http://schemas.openxmlformats.org/officeDocument/2006/relationships/hyperlink" Target="http://ru.wikipedia.org/wiki/%D0%A4%D0%B5%D1%82%D0%B8%D1%8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ru.wikipedia.org/wiki/%D0%A2%D0%BE%D1%82%D0%B5%D0%BC%D0%B8%D0%B7%D0%BC" TargetMode="External"/><Relationship Id="rId7" Type="http://schemas.openxmlformats.org/officeDocument/2006/relationships/image" Target="../media/image24.jpeg"/><Relationship Id="rId2" Type="http://schemas.openxmlformats.org/officeDocument/2006/relationships/hyperlink" Target="http://ru.wikipedia.org/wiki/%D0%94%D0%B8%D0%BD%D0%B0%D1%81%D1%82%D0%B8%D1%87%D0%B5%D1%81%D0%BA%D0%B8%D0%B9_%D0%BF%D0%B5%D1%80%D0%B8%D0%BE%D0%B4_%28%D0%94%D1%80%D0%B5%D0%B2%D0%BD%D0%B8%D0%B9_%D0%95%D0%B3%D0%B8%D0%BF%D0%B5%D1%82%29" TargetMode="External"/><Relationship Id="rId1" Type="http://schemas.openxmlformats.org/officeDocument/2006/relationships/slideLayout" Target="../slideLayouts/slideLayout2.xml"/><Relationship Id="rId6" Type="http://schemas.openxmlformats.org/officeDocument/2006/relationships/hyperlink" Target="http://ru.wikipedia.org/wiki/%D0%98%D0%B5%D1%80%D0%BE%D0%B3%D0%BB%D0%B8%D1%84" TargetMode="External"/><Relationship Id="rId5" Type="http://schemas.openxmlformats.org/officeDocument/2006/relationships/hyperlink" Target="http://ru.wikipedia.org/wiki/%D0%98%D0%B5%D1%80%D0%B0%D1%82%D0%B8%D1%87%D0%B5%D1%81%D0%BA%D0%BE%D0%B5_%D0%BF%D0%B8%D1%81%D1%8C%D0%BC%D0%BE" TargetMode="External"/><Relationship Id="rId4" Type="http://schemas.openxmlformats.org/officeDocument/2006/relationships/hyperlink" Target="http://ru.wikipedia.org/wiki/%D0%95%D0%B3%D0%B8%D0%BF%D0%B5%D1%82%D1%81%D0%BA%D0%BE%D0%B5_%D0%BF%D0%B8%D1%81%D1%8C%D0%BC%D0%B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2011080221030380029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85720" y="642918"/>
            <a:ext cx="8458200" cy="1218026"/>
          </a:xfrm>
        </p:spPr>
        <p:txBody>
          <a:bodyPr/>
          <a:lstStyle/>
          <a:p>
            <a:r>
              <a:rPr lang="ru-RU" dirty="0" smtClean="0">
                <a:solidFill>
                  <a:srgbClr val="FFC000"/>
                </a:solidFill>
              </a:rPr>
              <a:t>Строительство пирамид в древнем Египте.</a:t>
            </a:r>
            <a:endParaRPr lang="ru-RU" dirty="0">
              <a:solidFill>
                <a:srgbClr val="FFC000"/>
              </a:solidFill>
            </a:endParaRPr>
          </a:p>
        </p:txBody>
      </p:sp>
      <p:sp>
        <p:nvSpPr>
          <p:cNvPr id="3" name="Подзаголовок 2"/>
          <p:cNvSpPr>
            <a:spLocks noGrp="1"/>
          </p:cNvSpPr>
          <p:nvPr>
            <p:ph type="subTitle" idx="1"/>
          </p:nvPr>
        </p:nvSpPr>
        <p:spPr>
          <a:xfrm>
            <a:off x="357158" y="2285992"/>
            <a:ext cx="8477280" cy="2371732"/>
          </a:xfrm>
        </p:spPr>
        <p:txBody>
          <a:bodyPr>
            <a:normAutofit fontScale="47500" lnSpcReduction="20000"/>
          </a:bodyPr>
          <a:lstStyle/>
          <a:p>
            <a:r>
              <a:rPr lang="ru-RU" sz="5400" dirty="0" smtClean="0">
                <a:solidFill>
                  <a:srgbClr val="FFC000"/>
                </a:solidFill>
              </a:rPr>
              <a:t>Пирамиды восхищают и поражают, прежде всего, своими размерами. Но даже сегодня с позиций технически развитого общества очень трудно дать логическое объяснение тому, каким образом можно было их создать, не имея современных механизмов. Человечество больше века пытается разгадать загадку пирамид.</a:t>
            </a:r>
            <a:endParaRPr lang="ru-RU" sz="5400" dirty="0">
              <a:solidFill>
                <a:srgbClr val="FFC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0_ae44_f1ade8c8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solidFill>
                  <a:srgbClr val="FFC000"/>
                </a:solidFill>
              </a:rPr>
              <a:t>Фараоны.</a:t>
            </a:r>
            <a:endParaRPr lang="ru-RU" dirty="0">
              <a:solidFill>
                <a:srgbClr val="FFC000"/>
              </a:solidFill>
            </a:endParaRPr>
          </a:p>
        </p:txBody>
      </p:sp>
      <p:sp>
        <p:nvSpPr>
          <p:cNvPr id="3" name="Содержимое 2"/>
          <p:cNvSpPr>
            <a:spLocks noGrp="1"/>
          </p:cNvSpPr>
          <p:nvPr>
            <p:ph idx="1"/>
          </p:nvPr>
        </p:nvSpPr>
        <p:spPr/>
        <p:txBody>
          <a:bodyPr/>
          <a:lstStyle/>
          <a:p>
            <a:r>
              <a:rPr lang="ru-RU" dirty="0" smtClean="0">
                <a:solidFill>
                  <a:srgbClr val="FFC000"/>
                </a:solidFill>
              </a:rPr>
              <a:t>Фараон — современное титульное наименование царей Древнего Египта. По-видимому, никогда не было официальным титулом, а возникло как эвфемизм, позволяющий обойтись без упоминания царского имени и официальных царских титулов, в эпоху Нового царства и особенно распространилось к середине I тыс. до н. э</a:t>
            </a:r>
            <a:endParaRPr lang="ru-RU" dirty="0">
              <a:solidFill>
                <a:srgbClr val="FFC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Правители древнего </a:t>
            </a:r>
            <a:r>
              <a:rPr lang="ru-RU" dirty="0" err="1" smtClean="0"/>
              <a:t>египта</a:t>
            </a:r>
            <a:r>
              <a:rPr lang="en-US" dirty="0" smtClean="0"/>
              <a:t>:</a:t>
            </a:r>
            <a:endParaRPr lang="ru-RU" dirty="0"/>
          </a:p>
        </p:txBody>
      </p:sp>
      <p:sp>
        <p:nvSpPr>
          <p:cNvPr id="3" name="Содержимое 2"/>
          <p:cNvSpPr>
            <a:spLocks noGrp="1"/>
          </p:cNvSpPr>
          <p:nvPr>
            <p:ph idx="1"/>
          </p:nvPr>
        </p:nvSpPr>
        <p:spPr/>
        <p:txBody>
          <a:bodyPr>
            <a:normAutofit fontScale="25000" lnSpcReduction="20000"/>
          </a:bodyPr>
          <a:lstStyle/>
          <a:p>
            <a:r>
              <a:rPr lang="ru-RU" dirty="0" err="1" smtClean="0"/>
              <a:t>Преддинастический</a:t>
            </a:r>
            <a:r>
              <a:rPr lang="ru-RU" dirty="0" smtClean="0"/>
              <a:t> период:</a:t>
            </a:r>
          </a:p>
          <a:p>
            <a:r>
              <a:rPr lang="ru-RU" dirty="0" smtClean="0"/>
              <a:t>До 3000 гг. до н.э.: Скорпион, </a:t>
            </a:r>
            <a:r>
              <a:rPr lang="ru-RU" dirty="0" err="1" smtClean="0"/>
              <a:t>Нармер</a:t>
            </a:r>
            <a:r>
              <a:rPr lang="ru-RU" dirty="0" smtClean="0"/>
              <a:t> </a:t>
            </a:r>
          </a:p>
          <a:p>
            <a:endParaRPr lang="ru-RU" dirty="0" smtClean="0"/>
          </a:p>
          <a:p>
            <a:r>
              <a:rPr lang="ru-RU" dirty="0" smtClean="0"/>
              <a:t>Раннединастический период:</a:t>
            </a:r>
          </a:p>
          <a:p>
            <a:r>
              <a:rPr lang="en-US" dirty="0" smtClean="0"/>
              <a:t>I </a:t>
            </a:r>
            <a:r>
              <a:rPr lang="ru-RU" dirty="0" smtClean="0"/>
              <a:t>династия (начало </a:t>
            </a:r>
            <a:r>
              <a:rPr lang="ru-RU" dirty="0" err="1" smtClean="0"/>
              <a:t>ок</a:t>
            </a:r>
            <a:r>
              <a:rPr lang="ru-RU" dirty="0" smtClean="0"/>
              <a:t>. 3000 г. до н.э.): </a:t>
            </a:r>
            <a:r>
              <a:rPr lang="ru-RU" dirty="0" err="1" smtClean="0"/>
              <a:t>Аха</a:t>
            </a:r>
            <a:r>
              <a:rPr lang="ru-RU" dirty="0" smtClean="0"/>
              <a:t> (= </a:t>
            </a:r>
            <a:r>
              <a:rPr lang="ru-RU" dirty="0" err="1" smtClean="0"/>
              <a:t>Менес</a:t>
            </a:r>
            <a:r>
              <a:rPr lang="ru-RU" dirty="0" smtClean="0"/>
              <a:t>), </a:t>
            </a:r>
            <a:r>
              <a:rPr lang="ru-RU" dirty="0" err="1" smtClean="0"/>
              <a:t>Джер</a:t>
            </a:r>
            <a:r>
              <a:rPr lang="ru-RU" dirty="0" smtClean="0"/>
              <a:t>, </a:t>
            </a:r>
            <a:r>
              <a:rPr lang="ru-RU" dirty="0" err="1" smtClean="0"/>
              <a:t>Уаджи</a:t>
            </a:r>
            <a:r>
              <a:rPr lang="ru-RU" dirty="0" smtClean="0"/>
              <a:t>, </a:t>
            </a:r>
            <a:r>
              <a:rPr lang="ru-RU" dirty="0" err="1" smtClean="0"/>
              <a:t>Ден</a:t>
            </a:r>
            <a:r>
              <a:rPr lang="ru-RU" dirty="0" smtClean="0"/>
              <a:t> (= </a:t>
            </a:r>
            <a:r>
              <a:rPr lang="ru-RU" dirty="0" err="1" smtClean="0"/>
              <a:t>Удиму</a:t>
            </a:r>
            <a:r>
              <a:rPr lang="ru-RU" dirty="0" smtClean="0"/>
              <a:t>), </a:t>
            </a:r>
            <a:r>
              <a:rPr lang="ru-RU" dirty="0" err="1" smtClean="0"/>
              <a:t>Аджиб</a:t>
            </a:r>
            <a:r>
              <a:rPr lang="ru-RU" dirty="0" smtClean="0"/>
              <a:t>, </a:t>
            </a:r>
            <a:r>
              <a:rPr lang="ru-RU" dirty="0" err="1" smtClean="0"/>
              <a:t>Семерхет</a:t>
            </a:r>
            <a:r>
              <a:rPr lang="ru-RU" dirty="0" smtClean="0"/>
              <a:t>, </a:t>
            </a:r>
            <a:r>
              <a:rPr lang="ru-RU" dirty="0" err="1" smtClean="0"/>
              <a:t>Каа</a:t>
            </a:r>
            <a:endParaRPr lang="ru-RU" dirty="0" smtClean="0"/>
          </a:p>
          <a:p>
            <a:r>
              <a:rPr lang="en-US" dirty="0" smtClean="0"/>
              <a:t>II </a:t>
            </a:r>
            <a:r>
              <a:rPr lang="ru-RU" dirty="0" smtClean="0"/>
              <a:t>династия (заканчивается </a:t>
            </a:r>
            <a:r>
              <a:rPr lang="ru-RU" dirty="0" err="1" smtClean="0"/>
              <a:t>ок</a:t>
            </a:r>
            <a:r>
              <a:rPr lang="ru-RU" dirty="0" smtClean="0"/>
              <a:t>. 2778 г. до н.э.): последний </a:t>
            </a:r>
            <a:r>
              <a:rPr lang="ru-RU" dirty="0" err="1" smtClean="0"/>
              <a:t>Хасехемуи</a:t>
            </a:r>
            <a:r>
              <a:rPr lang="ru-RU" dirty="0" smtClean="0"/>
              <a:t> </a:t>
            </a:r>
          </a:p>
          <a:p>
            <a:endParaRPr lang="ru-RU" dirty="0" smtClean="0"/>
          </a:p>
          <a:p>
            <a:r>
              <a:rPr lang="ru-RU" dirty="0" smtClean="0"/>
              <a:t>Древнее Царство:</a:t>
            </a:r>
          </a:p>
          <a:p>
            <a:r>
              <a:rPr lang="en-US" dirty="0" smtClean="0"/>
              <a:t>III </a:t>
            </a:r>
            <a:r>
              <a:rPr lang="ru-RU" dirty="0" smtClean="0"/>
              <a:t>Династия (2778-2723 гг. до н.э.): </a:t>
            </a:r>
            <a:r>
              <a:rPr lang="ru-RU" dirty="0" err="1" smtClean="0"/>
              <a:t>Джосер</a:t>
            </a:r>
            <a:r>
              <a:rPr lang="ru-RU" dirty="0" smtClean="0"/>
              <a:t>, последний </a:t>
            </a:r>
            <a:r>
              <a:rPr lang="ru-RU" dirty="0" err="1" smtClean="0"/>
              <a:t>Ху</a:t>
            </a:r>
            <a:r>
              <a:rPr lang="ru-RU" dirty="0" smtClean="0"/>
              <a:t> (= </a:t>
            </a:r>
            <a:r>
              <a:rPr lang="ru-RU" dirty="0" err="1" smtClean="0"/>
              <a:t>Хуни</a:t>
            </a:r>
            <a:r>
              <a:rPr lang="ru-RU" dirty="0" smtClean="0"/>
              <a:t>)</a:t>
            </a:r>
          </a:p>
          <a:p>
            <a:r>
              <a:rPr lang="en-US" dirty="0" smtClean="0"/>
              <a:t>IV </a:t>
            </a:r>
            <a:r>
              <a:rPr lang="ru-RU" dirty="0" smtClean="0"/>
              <a:t>династия (2723-2563 гг. до н.э.): </a:t>
            </a:r>
            <a:r>
              <a:rPr lang="ru-RU" dirty="0" err="1" smtClean="0"/>
              <a:t>Снофру</a:t>
            </a:r>
            <a:r>
              <a:rPr lang="ru-RU" dirty="0" smtClean="0"/>
              <a:t>, </a:t>
            </a:r>
            <a:r>
              <a:rPr lang="ru-RU" dirty="0" err="1" smtClean="0"/>
              <a:t>Хуфу</a:t>
            </a:r>
            <a:r>
              <a:rPr lang="ru-RU" dirty="0" smtClean="0"/>
              <a:t> (Хеопс), </a:t>
            </a:r>
            <a:r>
              <a:rPr lang="ru-RU" dirty="0" err="1" smtClean="0"/>
              <a:t>Джедефра</a:t>
            </a:r>
            <a:r>
              <a:rPr lang="ru-RU" dirty="0" smtClean="0"/>
              <a:t>, </a:t>
            </a:r>
            <a:r>
              <a:rPr lang="ru-RU" dirty="0" err="1" smtClean="0"/>
              <a:t>Хафре</a:t>
            </a:r>
            <a:r>
              <a:rPr lang="ru-RU" dirty="0" smtClean="0"/>
              <a:t> (</a:t>
            </a:r>
            <a:r>
              <a:rPr lang="ru-RU" dirty="0" err="1" smtClean="0"/>
              <a:t>Хефрен</a:t>
            </a:r>
            <a:r>
              <a:rPr lang="ru-RU" dirty="0" smtClean="0"/>
              <a:t>), </a:t>
            </a:r>
            <a:r>
              <a:rPr lang="ru-RU" dirty="0" err="1" smtClean="0"/>
              <a:t>Менкаура</a:t>
            </a:r>
            <a:r>
              <a:rPr lang="ru-RU" dirty="0" smtClean="0"/>
              <a:t> (</a:t>
            </a:r>
            <a:r>
              <a:rPr lang="ru-RU" dirty="0" err="1" smtClean="0"/>
              <a:t>Микерин</a:t>
            </a:r>
            <a:r>
              <a:rPr lang="ru-RU" dirty="0" smtClean="0"/>
              <a:t>), </a:t>
            </a:r>
            <a:r>
              <a:rPr lang="ru-RU" dirty="0" err="1" smtClean="0"/>
              <a:t>Шепсескаф</a:t>
            </a:r>
            <a:endParaRPr lang="ru-RU" dirty="0" smtClean="0"/>
          </a:p>
          <a:p>
            <a:r>
              <a:rPr lang="en-US" dirty="0" smtClean="0"/>
              <a:t>V </a:t>
            </a:r>
            <a:r>
              <a:rPr lang="ru-RU" dirty="0" smtClean="0"/>
              <a:t>династия (2563-2423 гг. до н.э.): </a:t>
            </a:r>
            <a:r>
              <a:rPr lang="ru-RU" dirty="0" err="1" smtClean="0"/>
              <a:t>Усеркаф</a:t>
            </a:r>
            <a:r>
              <a:rPr lang="ru-RU" dirty="0" smtClean="0"/>
              <a:t>, </a:t>
            </a:r>
            <a:r>
              <a:rPr lang="ru-RU" dirty="0" err="1" smtClean="0"/>
              <a:t>Сахура</a:t>
            </a:r>
            <a:r>
              <a:rPr lang="ru-RU" dirty="0" smtClean="0"/>
              <a:t>, </a:t>
            </a:r>
            <a:r>
              <a:rPr lang="ru-RU" dirty="0" err="1" smtClean="0"/>
              <a:t>Нефериркара</a:t>
            </a:r>
            <a:r>
              <a:rPr lang="ru-RU" dirty="0" smtClean="0"/>
              <a:t>, </a:t>
            </a:r>
            <a:r>
              <a:rPr lang="ru-RU" dirty="0" err="1" smtClean="0"/>
              <a:t>Неферефра</a:t>
            </a:r>
            <a:r>
              <a:rPr lang="ru-RU" dirty="0" smtClean="0"/>
              <a:t>, </a:t>
            </a:r>
            <a:r>
              <a:rPr lang="ru-RU" dirty="0" err="1" smtClean="0"/>
              <a:t>Ниусерра</a:t>
            </a:r>
            <a:r>
              <a:rPr lang="ru-RU" dirty="0" smtClean="0"/>
              <a:t>, </a:t>
            </a:r>
            <a:r>
              <a:rPr lang="ru-RU" dirty="0" err="1" smtClean="0"/>
              <a:t>Менкаухор</a:t>
            </a:r>
            <a:r>
              <a:rPr lang="ru-RU" dirty="0" smtClean="0"/>
              <a:t>, </a:t>
            </a:r>
            <a:r>
              <a:rPr lang="ru-RU" dirty="0" err="1" smtClean="0"/>
              <a:t>Джедкара</a:t>
            </a:r>
            <a:r>
              <a:rPr lang="ru-RU" dirty="0" smtClean="0"/>
              <a:t> </a:t>
            </a:r>
            <a:r>
              <a:rPr lang="ru-RU" dirty="0" err="1" smtClean="0"/>
              <a:t>Исеси</a:t>
            </a:r>
            <a:r>
              <a:rPr lang="ru-RU" dirty="0" smtClean="0"/>
              <a:t>, </a:t>
            </a:r>
            <a:r>
              <a:rPr lang="ru-RU" dirty="0" err="1" smtClean="0"/>
              <a:t>Унас</a:t>
            </a:r>
            <a:endParaRPr lang="ru-RU" dirty="0" smtClean="0"/>
          </a:p>
          <a:p>
            <a:r>
              <a:rPr lang="en-US" dirty="0" smtClean="0"/>
              <a:t>VI </a:t>
            </a:r>
            <a:r>
              <a:rPr lang="ru-RU" dirty="0" smtClean="0"/>
              <a:t>Династия (2423-2263 гг. до н.э.): Тети, </a:t>
            </a:r>
            <a:r>
              <a:rPr lang="ru-RU" dirty="0" err="1" smtClean="0"/>
              <a:t>Пепи</a:t>
            </a:r>
            <a:r>
              <a:rPr lang="ru-RU" dirty="0" smtClean="0"/>
              <a:t> </a:t>
            </a:r>
            <a:r>
              <a:rPr lang="en-US" dirty="0" smtClean="0"/>
              <a:t>I, </a:t>
            </a:r>
            <a:r>
              <a:rPr lang="ru-RU" dirty="0" err="1" smtClean="0"/>
              <a:t>Меренра</a:t>
            </a:r>
            <a:r>
              <a:rPr lang="ru-RU" dirty="0" smtClean="0"/>
              <a:t>, </a:t>
            </a:r>
            <a:r>
              <a:rPr lang="ru-RU" dirty="0" err="1" smtClean="0"/>
              <a:t>Пепи</a:t>
            </a:r>
            <a:r>
              <a:rPr lang="ru-RU" dirty="0" smtClean="0"/>
              <a:t> </a:t>
            </a:r>
            <a:r>
              <a:rPr lang="en-US" dirty="0" smtClean="0"/>
              <a:t>II </a:t>
            </a:r>
          </a:p>
          <a:p>
            <a:endParaRPr lang="en-US" dirty="0" smtClean="0"/>
          </a:p>
          <a:p>
            <a:r>
              <a:rPr lang="ru-RU" dirty="0" smtClean="0"/>
              <a:t>Первый Переходный период:</a:t>
            </a:r>
          </a:p>
          <a:p>
            <a:r>
              <a:rPr lang="en-US" dirty="0" smtClean="0"/>
              <a:t>VII-X </a:t>
            </a:r>
            <a:r>
              <a:rPr lang="ru-RU" dirty="0" smtClean="0"/>
              <a:t>династии (2263-2040 гг. до н.э.) </a:t>
            </a:r>
          </a:p>
          <a:p>
            <a:endParaRPr lang="ru-RU" dirty="0" smtClean="0"/>
          </a:p>
          <a:p>
            <a:r>
              <a:rPr lang="ru-RU" dirty="0" smtClean="0"/>
              <a:t>Среднее Царство:</a:t>
            </a:r>
          </a:p>
          <a:p>
            <a:r>
              <a:rPr lang="en-US" dirty="0" smtClean="0"/>
              <a:t>XI </a:t>
            </a:r>
            <a:r>
              <a:rPr lang="ru-RU" dirty="0" smtClean="0"/>
              <a:t>династия (2160-2000 гг. до н.э.): </a:t>
            </a:r>
            <a:r>
              <a:rPr lang="ru-RU" dirty="0" err="1" smtClean="0"/>
              <a:t>Интеф</a:t>
            </a:r>
            <a:r>
              <a:rPr lang="ru-RU" dirty="0" smtClean="0"/>
              <a:t> </a:t>
            </a:r>
            <a:r>
              <a:rPr lang="en-US" dirty="0" smtClean="0"/>
              <a:t>I (= </a:t>
            </a:r>
            <a:r>
              <a:rPr lang="ru-RU" dirty="0" err="1" smtClean="0"/>
              <a:t>Антеф</a:t>
            </a:r>
            <a:r>
              <a:rPr lang="ru-RU" dirty="0" smtClean="0"/>
              <a:t>), </a:t>
            </a:r>
            <a:r>
              <a:rPr lang="ru-RU" dirty="0" err="1" smtClean="0"/>
              <a:t>Интеф</a:t>
            </a:r>
            <a:r>
              <a:rPr lang="ru-RU" dirty="0" smtClean="0"/>
              <a:t> </a:t>
            </a:r>
            <a:r>
              <a:rPr lang="en-US" dirty="0" smtClean="0"/>
              <a:t>II, </a:t>
            </a:r>
            <a:r>
              <a:rPr lang="ru-RU" dirty="0" err="1" smtClean="0"/>
              <a:t>Интеф</a:t>
            </a:r>
            <a:r>
              <a:rPr lang="ru-RU" dirty="0" smtClean="0"/>
              <a:t> </a:t>
            </a:r>
            <a:r>
              <a:rPr lang="en-US" dirty="0" smtClean="0"/>
              <a:t>III, </a:t>
            </a:r>
            <a:r>
              <a:rPr lang="ru-RU" dirty="0" err="1" smtClean="0"/>
              <a:t>Ментухотеп</a:t>
            </a:r>
            <a:r>
              <a:rPr lang="ru-RU" dirty="0" smtClean="0"/>
              <a:t> </a:t>
            </a:r>
            <a:r>
              <a:rPr lang="en-US" dirty="0" smtClean="0"/>
              <a:t>I, </a:t>
            </a:r>
            <a:r>
              <a:rPr lang="ru-RU" dirty="0" err="1" smtClean="0"/>
              <a:t>Ментухотеп</a:t>
            </a:r>
            <a:r>
              <a:rPr lang="ru-RU" dirty="0" smtClean="0"/>
              <a:t> </a:t>
            </a:r>
            <a:r>
              <a:rPr lang="en-US" dirty="0" smtClean="0"/>
              <a:t>II, </a:t>
            </a:r>
            <a:r>
              <a:rPr lang="ru-RU" dirty="0" err="1" smtClean="0"/>
              <a:t>Ментухотеп</a:t>
            </a:r>
            <a:r>
              <a:rPr lang="ru-RU" dirty="0" smtClean="0"/>
              <a:t> </a:t>
            </a:r>
            <a:r>
              <a:rPr lang="en-US" dirty="0" smtClean="0"/>
              <a:t>III</a:t>
            </a:r>
          </a:p>
          <a:p>
            <a:r>
              <a:rPr lang="en-US" dirty="0" smtClean="0"/>
              <a:t>XII </a:t>
            </a:r>
            <a:r>
              <a:rPr lang="ru-RU" dirty="0" smtClean="0"/>
              <a:t>династия (2000-1785 гг. до н.э.): </a:t>
            </a:r>
            <a:r>
              <a:rPr lang="ru-RU" dirty="0" err="1" smtClean="0"/>
              <a:t>Аменемхет</a:t>
            </a:r>
            <a:r>
              <a:rPr lang="ru-RU" dirty="0" smtClean="0"/>
              <a:t> </a:t>
            </a:r>
            <a:r>
              <a:rPr lang="en-US" dirty="0" smtClean="0"/>
              <a:t>I, </a:t>
            </a:r>
            <a:r>
              <a:rPr lang="ru-RU" dirty="0" err="1" smtClean="0"/>
              <a:t>Сенусерт</a:t>
            </a:r>
            <a:r>
              <a:rPr lang="ru-RU" dirty="0" smtClean="0"/>
              <a:t> </a:t>
            </a:r>
            <a:r>
              <a:rPr lang="en-US" dirty="0" smtClean="0"/>
              <a:t>I, </a:t>
            </a:r>
            <a:r>
              <a:rPr lang="ru-RU" dirty="0" err="1" smtClean="0"/>
              <a:t>Аменемхет</a:t>
            </a:r>
            <a:r>
              <a:rPr lang="ru-RU" dirty="0" smtClean="0"/>
              <a:t> </a:t>
            </a:r>
            <a:r>
              <a:rPr lang="en-US" dirty="0" smtClean="0"/>
              <a:t>II, </a:t>
            </a:r>
            <a:r>
              <a:rPr lang="ru-RU" dirty="0" err="1" smtClean="0"/>
              <a:t>Сенусерт</a:t>
            </a:r>
            <a:r>
              <a:rPr lang="ru-RU" dirty="0" smtClean="0"/>
              <a:t> </a:t>
            </a:r>
            <a:r>
              <a:rPr lang="en-US" dirty="0" smtClean="0"/>
              <a:t>II, </a:t>
            </a:r>
            <a:r>
              <a:rPr lang="ru-RU" dirty="0" err="1" smtClean="0"/>
              <a:t>Сенусерт</a:t>
            </a:r>
            <a:r>
              <a:rPr lang="ru-RU" dirty="0" smtClean="0"/>
              <a:t> </a:t>
            </a:r>
            <a:r>
              <a:rPr lang="en-US" dirty="0" smtClean="0"/>
              <a:t>III, </a:t>
            </a:r>
            <a:r>
              <a:rPr lang="ru-RU" dirty="0" err="1" smtClean="0"/>
              <a:t>Аменемхет</a:t>
            </a:r>
            <a:r>
              <a:rPr lang="ru-RU" dirty="0" smtClean="0"/>
              <a:t> </a:t>
            </a:r>
            <a:r>
              <a:rPr lang="en-US" dirty="0" smtClean="0"/>
              <a:t>III, </a:t>
            </a:r>
            <a:r>
              <a:rPr lang="ru-RU" dirty="0" err="1" smtClean="0"/>
              <a:t>Аменемхет</a:t>
            </a:r>
            <a:r>
              <a:rPr lang="ru-RU" dirty="0" smtClean="0"/>
              <a:t> </a:t>
            </a:r>
            <a:r>
              <a:rPr lang="en-US" dirty="0" smtClean="0"/>
              <a:t>IV, </a:t>
            </a:r>
            <a:r>
              <a:rPr lang="ru-RU" dirty="0" smtClean="0"/>
              <a:t>царица </a:t>
            </a:r>
            <a:r>
              <a:rPr lang="ru-RU" dirty="0" err="1" smtClean="0"/>
              <a:t>Нефрусебек</a:t>
            </a:r>
            <a:r>
              <a:rPr lang="ru-RU" dirty="0" smtClean="0"/>
              <a:t> </a:t>
            </a:r>
          </a:p>
          <a:p>
            <a:endParaRPr lang="ru-RU" dirty="0" smtClean="0"/>
          </a:p>
          <a:p>
            <a:r>
              <a:rPr lang="ru-RU" dirty="0" smtClean="0"/>
              <a:t>Второй Переходный период:</a:t>
            </a:r>
          </a:p>
          <a:p>
            <a:r>
              <a:rPr lang="en-US" dirty="0" smtClean="0"/>
              <a:t>XIII-XVII </a:t>
            </a:r>
            <a:r>
              <a:rPr lang="ru-RU" dirty="0" smtClean="0"/>
              <a:t>династии (1785-1580 гг. до н.э.) </a:t>
            </a:r>
          </a:p>
          <a:p>
            <a:endParaRPr lang="ru-RU" dirty="0" smtClean="0"/>
          </a:p>
          <a:p>
            <a:r>
              <a:rPr lang="ru-RU" dirty="0" smtClean="0"/>
              <a:t>Новое Царство:</a:t>
            </a:r>
          </a:p>
          <a:p>
            <a:r>
              <a:rPr lang="en-US" dirty="0" smtClean="0"/>
              <a:t>XVIII </a:t>
            </a:r>
            <a:r>
              <a:rPr lang="ru-RU" dirty="0" smtClean="0"/>
              <a:t>династия (1780-1314 гг. до н.э.): </a:t>
            </a:r>
            <a:r>
              <a:rPr lang="ru-RU" dirty="0" err="1" smtClean="0"/>
              <a:t>Яхмос</a:t>
            </a:r>
            <a:r>
              <a:rPr lang="ru-RU" dirty="0" smtClean="0"/>
              <a:t> </a:t>
            </a:r>
            <a:r>
              <a:rPr lang="en-US" dirty="0" smtClean="0"/>
              <a:t>I, </a:t>
            </a:r>
            <a:r>
              <a:rPr lang="ru-RU" dirty="0" smtClean="0"/>
              <a:t>Аменхотеп </a:t>
            </a:r>
            <a:r>
              <a:rPr lang="en-US" dirty="0" smtClean="0"/>
              <a:t>I, </a:t>
            </a:r>
            <a:r>
              <a:rPr lang="ru-RU" dirty="0" smtClean="0"/>
              <a:t>Тутмос </a:t>
            </a:r>
            <a:r>
              <a:rPr lang="en-US" dirty="0" smtClean="0"/>
              <a:t>I, </a:t>
            </a:r>
            <a:r>
              <a:rPr lang="ru-RU" dirty="0" smtClean="0"/>
              <a:t>Тутмос </a:t>
            </a:r>
            <a:r>
              <a:rPr lang="en-US" dirty="0" smtClean="0"/>
              <a:t>II, </a:t>
            </a:r>
            <a:r>
              <a:rPr lang="ru-RU" dirty="0" smtClean="0"/>
              <a:t>Тутмос </a:t>
            </a:r>
            <a:r>
              <a:rPr lang="en-US" dirty="0" smtClean="0"/>
              <a:t>III, </a:t>
            </a:r>
            <a:r>
              <a:rPr lang="ru-RU" dirty="0" smtClean="0"/>
              <a:t>царица </a:t>
            </a:r>
            <a:r>
              <a:rPr lang="ru-RU" dirty="0" err="1" smtClean="0"/>
              <a:t>Хатшепсут</a:t>
            </a:r>
            <a:r>
              <a:rPr lang="ru-RU" dirty="0" smtClean="0"/>
              <a:t>, Аменхотеп </a:t>
            </a:r>
            <a:r>
              <a:rPr lang="en-US" dirty="0" smtClean="0"/>
              <a:t>II, </a:t>
            </a:r>
            <a:r>
              <a:rPr lang="ru-RU" dirty="0" smtClean="0"/>
              <a:t>Тутмос </a:t>
            </a:r>
            <a:r>
              <a:rPr lang="en-US" dirty="0" smtClean="0"/>
              <a:t>IV, </a:t>
            </a:r>
            <a:r>
              <a:rPr lang="ru-RU" dirty="0" smtClean="0"/>
              <a:t>Аменхотеп </a:t>
            </a:r>
            <a:r>
              <a:rPr lang="en-US" dirty="0" smtClean="0"/>
              <a:t>III, </a:t>
            </a:r>
            <a:r>
              <a:rPr lang="ru-RU" dirty="0" smtClean="0"/>
              <a:t>Аменхотеп</a:t>
            </a:r>
          </a:p>
          <a:p>
            <a:r>
              <a:rPr lang="en-US" dirty="0" smtClean="0"/>
              <a:t>IV (</a:t>
            </a:r>
            <a:r>
              <a:rPr lang="ru-RU" dirty="0" smtClean="0"/>
              <a:t>Эхнатон), </a:t>
            </a:r>
            <a:r>
              <a:rPr lang="ru-RU" dirty="0" err="1" smtClean="0"/>
              <a:t>Сменхкара</a:t>
            </a:r>
            <a:r>
              <a:rPr lang="ru-RU" dirty="0" smtClean="0"/>
              <a:t>, Тутанхамон, </a:t>
            </a:r>
            <a:r>
              <a:rPr lang="ru-RU" dirty="0" err="1" smtClean="0"/>
              <a:t>Эйэ</a:t>
            </a:r>
            <a:r>
              <a:rPr lang="ru-RU" dirty="0" smtClean="0"/>
              <a:t>, </a:t>
            </a:r>
            <a:r>
              <a:rPr lang="ru-RU" dirty="0" err="1" smtClean="0"/>
              <a:t>Хоремхеб</a:t>
            </a:r>
            <a:endParaRPr lang="ru-RU" dirty="0" smtClean="0"/>
          </a:p>
          <a:p>
            <a:r>
              <a:rPr lang="en-US" dirty="0" smtClean="0"/>
              <a:t>XIX </a:t>
            </a:r>
            <a:r>
              <a:rPr lang="ru-RU" dirty="0" smtClean="0"/>
              <a:t>династия (1314-1200 гг. до н.э.): Рамсес </a:t>
            </a:r>
            <a:r>
              <a:rPr lang="en-US" dirty="0" smtClean="0"/>
              <a:t>I, </a:t>
            </a:r>
            <a:r>
              <a:rPr lang="ru-RU" dirty="0" smtClean="0"/>
              <a:t>Сети </a:t>
            </a:r>
            <a:r>
              <a:rPr lang="en-US" dirty="0" smtClean="0"/>
              <a:t>I, </a:t>
            </a:r>
            <a:r>
              <a:rPr lang="ru-RU" dirty="0" smtClean="0"/>
              <a:t>Рамсес </a:t>
            </a:r>
            <a:r>
              <a:rPr lang="en-US" dirty="0" smtClean="0"/>
              <a:t>II, </a:t>
            </a:r>
            <a:r>
              <a:rPr lang="ru-RU" dirty="0" err="1" smtClean="0"/>
              <a:t>Мернептах</a:t>
            </a:r>
            <a:r>
              <a:rPr lang="ru-RU" dirty="0" smtClean="0"/>
              <a:t>, </a:t>
            </a:r>
            <a:r>
              <a:rPr lang="ru-RU" dirty="0" err="1" smtClean="0"/>
              <a:t>Амонемес</a:t>
            </a:r>
            <a:r>
              <a:rPr lang="ru-RU" dirty="0" smtClean="0"/>
              <a:t>, Сети </a:t>
            </a:r>
            <a:r>
              <a:rPr lang="en-US" dirty="0" smtClean="0"/>
              <a:t>II, </a:t>
            </a:r>
            <a:r>
              <a:rPr lang="ru-RU" dirty="0" err="1" smtClean="0"/>
              <a:t>Аменмес</a:t>
            </a:r>
            <a:r>
              <a:rPr lang="ru-RU" dirty="0" smtClean="0"/>
              <a:t>, </a:t>
            </a:r>
            <a:r>
              <a:rPr lang="ru-RU" dirty="0" err="1" smtClean="0"/>
              <a:t>Мернептах</a:t>
            </a:r>
            <a:r>
              <a:rPr lang="ru-RU" dirty="0" smtClean="0"/>
              <a:t>/Рамсес </a:t>
            </a:r>
            <a:r>
              <a:rPr lang="ru-RU" dirty="0" err="1" smtClean="0"/>
              <a:t>Саптах</a:t>
            </a:r>
            <a:r>
              <a:rPr lang="ru-RU" dirty="0" smtClean="0"/>
              <a:t>, </a:t>
            </a:r>
            <a:r>
              <a:rPr lang="ru-RU" dirty="0" err="1" smtClean="0"/>
              <a:t>Таусерт</a:t>
            </a:r>
            <a:endParaRPr lang="ru-RU" dirty="0" smtClean="0"/>
          </a:p>
          <a:p>
            <a:r>
              <a:rPr lang="en-US" dirty="0" smtClean="0"/>
              <a:t>XX </a:t>
            </a:r>
            <a:r>
              <a:rPr lang="ru-RU" dirty="0" smtClean="0"/>
              <a:t>династия (1200-1085 гг. до н.э.): </a:t>
            </a:r>
            <a:r>
              <a:rPr lang="ru-RU" dirty="0" err="1" smtClean="0"/>
              <a:t>Сетнахт</a:t>
            </a:r>
            <a:r>
              <a:rPr lang="ru-RU" dirty="0" smtClean="0"/>
              <a:t>, Рамсес </a:t>
            </a:r>
            <a:r>
              <a:rPr lang="en-US" dirty="0" smtClean="0"/>
              <a:t>III, </a:t>
            </a:r>
            <a:r>
              <a:rPr lang="ru-RU" dirty="0" smtClean="0"/>
              <a:t>Рамсес </a:t>
            </a:r>
            <a:r>
              <a:rPr lang="en-US" dirty="0" smtClean="0"/>
              <a:t>IV, </a:t>
            </a:r>
            <a:r>
              <a:rPr lang="ru-RU" dirty="0" smtClean="0"/>
              <a:t>Рамсес </a:t>
            </a:r>
            <a:r>
              <a:rPr lang="en-US" dirty="0" smtClean="0"/>
              <a:t>V, </a:t>
            </a:r>
            <a:r>
              <a:rPr lang="ru-RU" dirty="0" smtClean="0"/>
              <a:t>Рамсес </a:t>
            </a:r>
            <a:r>
              <a:rPr lang="en-US" dirty="0" smtClean="0"/>
              <a:t>VI, </a:t>
            </a:r>
            <a:r>
              <a:rPr lang="ru-RU" dirty="0" smtClean="0"/>
              <a:t>Рамсес </a:t>
            </a:r>
            <a:r>
              <a:rPr lang="en-US" dirty="0" smtClean="0"/>
              <a:t>VII, </a:t>
            </a:r>
            <a:r>
              <a:rPr lang="ru-RU" dirty="0" smtClean="0"/>
              <a:t>Рамсес </a:t>
            </a:r>
            <a:r>
              <a:rPr lang="en-US" dirty="0" smtClean="0"/>
              <a:t>VIII, </a:t>
            </a:r>
            <a:r>
              <a:rPr lang="ru-RU" dirty="0" smtClean="0"/>
              <a:t>Рамсес </a:t>
            </a:r>
            <a:r>
              <a:rPr lang="en-US" dirty="0" smtClean="0"/>
              <a:t>IX, </a:t>
            </a:r>
            <a:r>
              <a:rPr lang="ru-RU" dirty="0" smtClean="0"/>
              <a:t>Рамсес </a:t>
            </a:r>
            <a:r>
              <a:rPr lang="en-US" dirty="0" smtClean="0"/>
              <a:t>X, </a:t>
            </a:r>
            <a:r>
              <a:rPr lang="ru-RU" dirty="0" smtClean="0"/>
              <a:t>Рамсес </a:t>
            </a:r>
            <a:r>
              <a:rPr lang="en-US" dirty="0" smtClean="0"/>
              <a:t>XI </a:t>
            </a:r>
          </a:p>
          <a:p>
            <a:endParaRPr lang="en-US" dirty="0" smtClean="0"/>
          </a:p>
          <a:p>
            <a:r>
              <a:rPr lang="ru-RU" dirty="0" smtClean="0"/>
              <a:t>Третий Переходный период:</a:t>
            </a:r>
          </a:p>
          <a:p>
            <a:r>
              <a:rPr lang="en-US" dirty="0" smtClean="0"/>
              <a:t>XXI-XXIV </a:t>
            </a:r>
            <a:r>
              <a:rPr lang="ru-RU" dirty="0" smtClean="0"/>
              <a:t>династии (1085-715 гг. до н.э.) </a:t>
            </a:r>
          </a:p>
          <a:p>
            <a:endParaRPr lang="ru-RU" dirty="0" smtClean="0"/>
          </a:p>
          <a:p>
            <a:r>
              <a:rPr lang="ru-RU" dirty="0" smtClean="0"/>
              <a:t>Период Позднего Царства:</a:t>
            </a:r>
          </a:p>
          <a:p>
            <a:r>
              <a:rPr lang="en-US" dirty="0" smtClean="0"/>
              <a:t>XXV-XXX </a:t>
            </a:r>
            <a:r>
              <a:rPr lang="ru-RU" dirty="0" smtClean="0"/>
              <a:t>династии (715-343 гг. до н.э.) </a:t>
            </a:r>
          </a:p>
          <a:p>
            <a:endParaRPr lang="ru-RU" dirty="0" smtClean="0"/>
          </a:p>
          <a:p>
            <a:r>
              <a:rPr lang="ru-RU" dirty="0" smtClean="0"/>
              <a:t>Период Греко-Римского господства:</a:t>
            </a:r>
          </a:p>
          <a:p>
            <a:r>
              <a:rPr lang="ru-RU" dirty="0" smtClean="0"/>
              <a:t>332 г. до н.э. - 395 г. н.э.</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fade">
                                      <p:cBhvr>
                                        <p:cTn id="75" dur="1000"/>
                                        <p:tgtEl>
                                          <p:spTgt spid="3">
                                            <p:txEl>
                                              <p:pRg st="14" end="14"/>
                                            </p:txEl>
                                          </p:spTgt>
                                        </p:tgtEl>
                                      </p:cBhvr>
                                    </p:animEffect>
                                    <p:anim calcmode="lin" valueType="num">
                                      <p:cBhvr>
                                        <p:cTn id="7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1000"/>
                                        <p:tgtEl>
                                          <p:spTgt spid="3">
                                            <p:txEl>
                                              <p:pRg st="16" end="16"/>
                                            </p:txEl>
                                          </p:spTgt>
                                        </p:tgtEl>
                                      </p:cBhvr>
                                    </p:animEffect>
                                    <p:anim calcmode="lin" valueType="num">
                                      <p:cBhvr>
                                        <p:cTn id="8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fade">
                                      <p:cBhvr>
                                        <p:cTn id="87" dur="1000"/>
                                        <p:tgtEl>
                                          <p:spTgt spid="3">
                                            <p:txEl>
                                              <p:pRg st="17" end="17"/>
                                            </p:txEl>
                                          </p:spTgt>
                                        </p:tgtEl>
                                      </p:cBhvr>
                                    </p:animEffect>
                                    <p:anim calcmode="lin" valueType="num">
                                      <p:cBhvr>
                                        <p:cTn id="88"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fade">
                                      <p:cBhvr>
                                        <p:cTn id="92" dur="1000"/>
                                        <p:tgtEl>
                                          <p:spTgt spid="3">
                                            <p:txEl>
                                              <p:pRg st="18" end="18"/>
                                            </p:txEl>
                                          </p:spTgt>
                                        </p:tgtEl>
                                      </p:cBhvr>
                                    </p:animEffect>
                                    <p:anim calcmode="lin" valueType="num">
                                      <p:cBhvr>
                                        <p:cTn id="9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4"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
                                            <p:txEl>
                                              <p:pRg st="20" end="20"/>
                                            </p:txEl>
                                          </p:spTgt>
                                        </p:tgtEl>
                                        <p:attrNameLst>
                                          <p:attrName>style.visibility</p:attrName>
                                        </p:attrNameLst>
                                      </p:cBhvr>
                                      <p:to>
                                        <p:strVal val="visible"/>
                                      </p:to>
                                    </p:set>
                                    <p:animEffect transition="in" filter="fade">
                                      <p:cBhvr>
                                        <p:cTn id="99" dur="1000"/>
                                        <p:tgtEl>
                                          <p:spTgt spid="3">
                                            <p:txEl>
                                              <p:pRg st="20" end="20"/>
                                            </p:txEl>
                                          </p:spTgt>
                                        </p:tgtEl>
                                      </p:cBhvr>
                                    </p:animEffect>
                                    <p:anim calcmode="lin" valueType="num">
                                      <p:cBhvr>
                                        <p:cTn id="100"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01"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
                                            <p:txEl>
                                              <p:pRg st="21" end="21"/>
                                            </p:txEl>
                                          </p:spTgt>
                                        </p:tgtEl>
                                        <p:attrNameLst>
                                          <p:attrName>style.visibility</p:attrName>
                                        </p:attrNameLst>
                                      </p:cBhvr>
                                      <p:to>
                                        <p:strVal val="visible"/>
                                      </p:to>
                                    </p:set>
                                    <p:animEffect transition="in" filter="fade">
                                      <p:cBhvr>
                                        <p:cTn id="104" dur="1000"/>
                                        <p:tgtEl>
                                          <p:spTgt spid="3">
                                            <p:txEl>
                                              <p:pRg st="21" end="21"/>
                                            </p:txEl>
                                          </p:spTgt>
                                        </p:tgtEl>
                                      </p:cBhvr>
                                    </p:animEffect>
                                    <p:anim calcmode="lin" valueType="num">
                                      <p:cBhvr>
                                        <p:cTn id="105"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3">
                                            <p:txEl>
                                              <p:pRg st="23" end="23"/>
                                            </p:txEl>
                                          </p:spTgt>
                                        </p:tgtEl>
                                        <p:attrNameLst>
                                          <p:attrName>style.visibility</p:attrName>
                                        </p:attrNameLst>
                                      </p:cBhvr>
                                      <p:to>
                                        <p:strVal val="visible"/>
                                      </p:to>
                                    </p:set>
                                    <p:animEffect transition="in" filter="fade">
                                      <p:cBhvr>
                                        <p:cTn id="111" dur="1000"/>
                                        <p:tgtEl>
                                          <p:spTgt spid="3">
                                            <p:txEl>
                                              <p:pRg st="23" end="23"/>
                                            </p:txEl>
                                          </p:spTgt>
                                        </p:tgtEl>
                                      </p:cBhvr>
                                    </p:animEffect>
                                    <p:anim calcmode="lin" valueType="num">
                                      <p:cBhvr>
                                        <p:cTn id="112"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23" end="23"/>
                                            </p:txEl>
                                          </p:spTgt>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
                                            <p:txEl>
                                              <p:pRg st="24" end="24"/>
                                            </p:txEl>
                                          </p:spTgt>
                                        </p:tgtEl>
                                        <p:attrNameLst>
                                          <p:attrName>style.visibility</p:attrName>
                                        </p:attrNameLst>
                                      </p:cBhvr>
                                      <p:to>
                                        <p:strVal val="visible"/>
                                      </p:to>
                                    </p:set>
                                    <p:animEffect transition="in" filter="fade">
                                      <p:cBhvr>
                                        <p:cTn id="116" dur="1000"/>
                                        <p:tgtEl>
                                          <p:spTgt spid="3">
                                            <p:txEl>
                                              <p:pRg st="24" end="24"/>
                                            </p:txEl>
                                          </p:spTgt>
                                        </p:tgtEl>
                                      </p:cBhvr>
                                    </p:animEffect>
                                    <p:anim calcmode="lin" valueType="num">
                                      <p:cBhvr>
                                        <p:cTn id="117"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24" end="24"/>
                                            </p:txEl>
                                          </p:spTgt>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3">
                                            <p:txEl>
                                              <p:pRg st="25" end="25"/>
                                            </p:txEl>
                                          </p:spTgt>
                                        </p:tgtEl>
                                        <p:attrNameLst>
                                          <p:attrName>style.visibility</p:attrName>
                                        </p:attrNameLst>
                                      </p:cBhvr>
                                      <p:to>
                                        <p:strVal val="visible"/>
                                      </p:to>
                                    </p:set>
                                    <p:animEffect transition="in" filter="fade">
                                      <p:cBhvr>
                                        <p:cTn id="121" dur="1000"/>
                                        <p:tgtEl>
                                          <p:spTgt spid="3">
                                            <p:txEl>
                                              <p:pRg st="25" end="25"/>
                                            </p:txEl>
                                          </p:spTgt>
                                        </p:tgtEl>
                                      </p:cBhvr>
                                    </p:animEffect>
                                    <p:anim calcmode="lin" valueType="num">
                                      <p:cBhvr>
                                        <p:cTn id="122"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23" dur="1000" fill="hold"/>
                                        <p:tgtEl>
                                          <p:spTgt spid="3">
                                            <p:txEl>
                                              <p:pRg st="25" end="25"/>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
                                            <p:txEl>
                                              <p:pRg st="26" end="26"/>
                                            </p:txEl>
                                          </p:spTgt>
                                        </p:tgtEl>
                                        <p:attrNameLst>
                                          <p:attrName>style.visibility</p:attrName>
                                        </p:attrNameLst>
                                      </p:cBhvr>
                                      <p:to>
                                        <p:strVal val="visible"/>
                                      </p:to>
                                    </p:set>
                                    <p:animEffect transition="in" filter="fade">
                                      <p:cBhvr>
                                        <p:cTn id="126" dur="1000"/>
                                        <p:tgtEl>
                                          <p:spTgt spid="3">
                                            <p:txEl>
                                              <p:pRg st="26" end="26"/>
                                            </p:txEl>
                                          </p:spTgt>
                                        </p:tgtEl>
                                      </p:cBhvr>
                                    </p:animEffect>
                                    <p:anim calcmode="lin" valueType="num">
                                      <p:cBhvr>
                                        <p:cTn id="127"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26" end="26"/>
                                            </p:txEl>
                                          </p:spTgt>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3">
                                            <p:txEl>
                                              <p:pRg st="27" end="27"/>
                                            </p:txEl>
                                          </p:spTgt>
                                        </p:tgtEl>
                                        <p:attrNameLst>
                                          <p:attrName>style.visibility</p:attrName>
                                        </p:attrNameLst>
                                      </p:cBhvr>
                                      <p:to>
                                        <p:strVal val="visible"/>
                                      </p:to>
                                    </p:set>
                                    <p:animEffect transition="in" filter="fade">
                                      <p:cBhvr>
                                        <p:cTn id="131" dur="1000"/>
                                        <p:tgtEl>
                                          <p:spTgt spid="3">
                                            <p:txEl>
                                              <p:pRg st="27" end="27"/>
                                            </p:txEl>
                                          </p:spTgt>
                                        </p:tgtEl>
                                      </p:cBhvr>
                                    </p:animEffect>
                                    <p:anim calcmode="lin" valueType="num">
                                      <p:cBhvr>
                                        <p:cTn id="132" dur="100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33" dur="1000" fill="hold"/>
                                        <p:tgtEl>
                                          <p:spTgt spid="3">
                                            <p:txEl>
                                              <p:pRg st="27" end="27"/>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3">
                                            <p:txEl>
                                              <p:pRg st="29" end="29"/>
                                            </p:txEl>
                                          </p:spTgt>
                                        </p:tgtEl>
                                        <p:attrNameLst>
                                          <p:attrName>style.visibility</p:attrName>
                                        </p:attrNameLst>
                                      </p:cBhvr>
                                      <p:to>
                                        <p:strVal val="visible"/>
                                      </p:to>
                                    </p:set>
                                    <p:animEffect transition="in" filter="fade">
                                      <p:cBhvr>
                                        <p:cTn id="138" dur="1000"/>
                                        <p:tgtEl>
                                          <p:spTgt spid="3">
                                            <p:txEl>
                                              <p:pRg st="29" end="29"/>
                                            </p:txEl>
                                          </p:spTgt>
                                        </p:tgtEl>
                                      </p:cBhvr>
                                    </p:animEffect>
                                    <p:anim calcmode="lin" valueType="num">
                                      <p:cBhvr>
                                        <p:cTn id="139" dur="1000" fill="hold"/>
                                        <p:tgtEl>
                                          <p:spTgt spid="3">
                                            <p:txEl>
                                              <p:pRg st="29" end="29"/>
                                            </p:txEl>
                                          </p:spTgt>
                                        </p:tgtEl>
                                        <p:attrNameLst>
                                          <p:attrName>ppt_x</p:attrName>
                                        </p:attrNameLst>
                                      </p:cBhvr>
                                      <p:tavLst>
                                        <p:tav tm="0">
                                          <p:val>
                                            <p:strVal val="#ppt_x"/>
                                          </p:val>
                                        </p:tav>
                                        <p:tav tm="100000">
                                          <p:val>
                                            <p:strVal val="#ppt_x"/>
                                          </p:val>
                                        </p:tav>
                                      </p:tavLst>
                                    </p:anim>
                                    <p:anim calcmode="lin" valueType="num">
                                      <p:cBhvr>
                                        <p:cTn id="140" dur="1000" fill="hold"/>
                                        <p:tgtEl>
                                          <p:spTgt spid="3">
                                            <p:txEl>
                                              <p:pRg st="29" end="29"/>
                                            </p:txEl>
                                          </p:spTgt>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3">
                                            <p:txEl>
                                              <p:pRg st="30" end="30"/>
                                            </p:txEl>
                                          </p:spTgt>
                                        </p:tgtEl>
                                        <p:attrNameLst>
                                          <p:attrName>style.visibility</p:attrName>
                                        </p:attrNameLst>
                                      </p:cBhvr>
                                      <p:to>
                                        <p:strVal val="visible"/>
                                      </p:to>
                                    </p:set>
                                    <p:animEffect transition="in" filter="fade">
                                      <p:cBhvr>
                                        <p:cTn id="143" dur="1000"/>
                                        <p:tgtEl>
                                          <p:spTgt spid="3">
                                            <p:txEl>
                                              <p:pRg st="30" end="30"/>
                                            </p:txEl>
                                          </p:spTgt>
                                        </p:tgtEl>
                                      </p:cBhvr>
                                    </p:animEffect>
                                    <p:anim calcmode="lin" valueType="num">
                                      <p:cBhvr>
                                        <p:cTn id="144" dur="1000" fill="hold"/>
                                        <p:tgtEl>
                                          <p:spTgt spid="3">
                                            <p:txEl>
                                              <p:pRg st="30" end="30"/>
                                            </p:txEl>
                                          </p:spTgt>
                                        </p:tgtEl>
                                        <p:attrNameLst>
                                          <p:attrName>ppt_x</p:attrName>
                                        </p:attrNameLst>
                                      </p:cBhvr>
                                      <p:tavLst>
                                        <p:tav tm="0">
                                          <p:val>
                                            <p:strVal val="#ppt_x"/>
                                          </p:val>
                                        </p:tav>
                                        <p:tav tm="100000">
                                          <p:val>
                                            <p:strVal val="#ppt_x"/>
                                          </p:val>
                                        </p:tav>
                                      </p:tavLst>
                                    </p:anim>
                                    <p:anim calcmode="lin" valueType="num">
                                      <p:cBhvr>
                                        <p:cTn id="145" dur="1000" fill="hold"/>
                                        <p:tgtEl>
                                          <p:spTgt spid="3">
                                            <p:txEl>
                                              <p:pRg st="30" end="30"/>
                                            </p:tx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3">
                                            <p:txEl>
                                              <p:pRg st="32" end="32"/>
                                            </p:txEl>
                                          </p:spTgt>
                                        </p:tgtEl>
                                        <p:attrNameLst>
                                          <p:attrName>style.visibility</p:attrName>
                                        </p:attrNameLst>
                                      </p:cBhvr>
                                      <p:to>
                                        <p:strVal val="visible"/>
                                      </p:to>
                                    </p:set>
                                    <p:animEffect transition="in" filter="fade">
                                      <p:cBhvr>
                                        <p:cTn id="150" dur="1000"/>
                                        <p:tgtEl>
                                          <p:spTgt spid="3">
                                            <p:txEl>
                                              <p:pRg st="32" end="32"/>
                                            </p:txEl>
                                          </p:spTgt>
                                        </p:tgtEl>
                                      </p:cBhvr>
                                    </p:animEffect>
                                    <p:anim calcmode="lin" valueType="num">
                                      <p:cBhvr>
                                        <p:cTn id="151" dur="1000" fill="hold"/>
                                        <p:tgtEl>
                                          <p:spTgt spid="3">
                                            <p:txEl>
                                              <p:pRg st="32" end="32"/>
                                            </p:txEl>
                                          </p:spTgt>
                                        </p:tgtEl>
                                        <p:attrNameLst>
                                          <p:attrName>ppt_x</p:attrName>
                                        </p:attrNameLst>
                                      </p:cBhvr>
                                      <p:tavLst>
                                        <p:tav tm="0">
                                          <p:val>
                                            <p:strVal val="#ppt_x"/>
                                          </p:val>
                                        </p:tav>
                                        <p:tav tm="100000">
                                          <p:val>
                                            <p:strVal val="#ppt_x"/>
                                          </p:val>
                                        </p:tav>
                                      </p:tavLst>
                                    </p:anim>
                                    <p:anim calcmode="lin" valueType="num">
                                      <p:cBhvr>
                                        <p:cTn id="152" dur="1000" fill="hold"/>
                                        <p:tgtEl>
                                          <p:spTgt spid="3">
                                            <p:txEl>
                                              <p:pRg st="32" end="32"/>
                                            </p:txEl>
                                          </p:spTgt>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3">
                                            <p:txEl>
                                              <p:pRg st="33" end="33"/>
                                            </p:txEl>
                                          </p:spTgt>
                                        </p:tgtEl>
                                        <p:attrNameLst>
                                          <p:attrName>style.visibility</p:attrName>
                                        </p:attrNameLst>
                                      </p:cBhvr>
                                      <p:to>
                                        <p:strVal val="visible"/>
                                      </p:to>
                                    </p:set>
                                    <p:animEffect transition="in" filter="fade">
                                      <p:cBhvr>
                                        <p:cTn id="155" dur="1000"/>
                                        <p:tgtEl>
                                          <p:spTgt spid="3">
                                            <p:txEl>
                                              <p:pRg st="33" end="33"/>
                                            </p:txEl>
                                          </p:spTgt>
                                        </p:tgtEl>
                                      </p:cBhvr>
                                    </p:animEffect>
                                    <p:anim calcmode="lin" valueType="num">
                                      <p:cBhvr>
                                        <p:cTn id="156" dur="1000" fill="hold"/>
                                        <p:tgtEl>
                                          <p:spTgt spid="3">
                                            <p:txEl>
                                              <p:pRg st="33" end="33"/>
                                            </p:txEl>
                                          </p:spTgt>
                                        </p:tgtEl>
                                        <p:attrNameLst>
                                          <p:attrName>ppt_x</p:attrName>
                                        </p:attrNameLst>
                                      </p:cBhvr>
                                      <p:tavLst>
                                        <p:tav tm="0">
                                          <p:val>
                                            <p:strVal val="#ppt_x"/>
                                          </p:val>
                                        </p:tav>
                                        <p:tav tm="100000">
                                          <p:val>
                                            <p:strVal val="#ppt_x"/>
                                          </p:val>
                                        </p:tav>
                                      </p:tavLst>
                                    </p:anim>
                                    <p:anim calcmode="lin" valueType="num">
                                      <p:cBhvr>
                                        <p:cTn id="157" dur="1000" fill="hold"/>
                                        <p:tgtEl>
                                          <p:spTgt spid="3">
                                            <p:txEl>
                                              <p:pRg st="33" end="33"/>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3">
                                            <p:txEl>
                                              <p:pRg st="35" end="35"/>
                                            </p:txEl>
                                          </p:spTgt>
                                        </p:tgtEl>
                                        <p:attrNameLst>
                                          <p:attrName>style.visibility</p:attrName>
                                        </p:attrNameLst>
                                      </p:cBhvr>
                                      <p:to>
                                        <p:strVal val="visible"/>
                                      </p:to>
                                    </p:set>
                                    <p:animEffect transition="in" filter="fade">
                                      <p:cBhvr>
                                        <p:cTn id="162" dur="1000"/>
                                        <p:tgtEl>
                                          <p:spTgt spid="3">
                                            <p:txEl>
                                              <p:pRg st="35" end="35"/>
                                            </p:txEl>
                                          </p:spTgt>
                                        </p:tgtEl>
                                      </p:cBhvr>
                                    </p:animEffect>
                                    <p:anim calcmode="lin" valueType="num">
                                      <p:cBhvr>
                                        <p:cTn id="163" dur="1000" fill="hold"/>
                                        <p:tgtEl>
                                          <p:spTgt spid="3">
                                            <p:txEl>
                                              <p:pRg st="35" end="35"/>
                                            </p:txEl>
                                          </p:spTgt>
                                        </p:tgtEl>
                                        <p:attrNameLst>
                                          <p:attrName>ppt_x</p:attrName>
                                        </p:attrNameLst>
                                      </p:cBhvr>
                                      <p:tavLst>
                                        <p:tav tm="0">
                                          <p:val>
                                            <p:strVal val="#ppt_x"/>
                                          </p:val>
                                        </p:tav>
                                        <p:tav tm="100000">
                                          <p:val>
                                            <p:strVal val="#ppt_x"/>
                                          </p:val>
                                        </p:tav>
                                      </p:tavLst>
                                    </p:anim>
                                    <p:anim calcmode="lin" valueType="num">
                                      <p:cBhvr>
                                        <p:cTn id="164" dur="1000" fill="hold"/>
                                        <p:tgtEl>
                                          <p:spTgt spid="3">
                                            <p:txEl>
                                              <p:pRg st="35" end="35"/>
                                            </p:txEl>
                                          </p:spTgt>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
                                            <p:txEl>
                                              <p:pRg st="36" end="36"/>
                                            </p:txEl>
                                          </p:spTgt>
                                        </p:tgtEl>
                                        <p:attrNameLst>
                                          <p:attrName>style.visibility</p:attrName>
                                        </p:attrNameLst>
                                      </p:cBhvr>
                                      <p:to>
                                        <p:strVal val="visible"/>
                                      </p:to>
                                    </p:set>
                                    <p:animEffect transition="in" filter="fade">
                                      <p:cBhvr>
                                        <p:cTn id="167" dur="1000"/>
                                        <p:tgtEl>
                                          <p:spTgt spid="3">
                                            <p:txEl>
                                              <p:pRg st="36" end="36"/>
                                            </p:txEl>
                                          </p:spTgt>
                                        </p:tgtEl>
                                      </p:cBhvr>
                                    </p:animEffect>
                                    <p:anim calcmode="lin" valueType="num">
                                      <p:cBhvr>
                                        <p:cTn id="168" dur="1000" fill="hold"/>
                                        <p:tgtEl>
                                          <p:spTgt spid="3">
                                            <p:txEl>
                                              <p:pRg st="36" end="36"/>
                                            </p:txEl>
                                          </p:spTgt>
                                        </p:tgtEl>
                                        <p:attrNameLst>
                                          <p:attrName>ppt_x</p:attrName>
                                        </p:attrNameLst>
                                      </p:cBhvr>
                                      <p:tavLst>
                                        <p:tav tm="0">
                                          <p:val>
                                            <p:strVal val="#ppt_x"/>
                                          </p:val>
                                        </p:tav>
                                        <p:tav tm="100000">
                                          <p:val>
                                            <p:strVal val="#ppt_x"/>
                                          </p:val>
                                        </p:tav>
                                      </p:tavLst>
                                    </p:anim>
                                    <p:anim calcmode="lin" valueType="num">
                                      <p:cBhvr>
                                        <p:cTn id="169" dur="1000" fill="hold"/>
                                        <p:tgtEl>
                                          <p:spTgt spid="3">
                                            <p:txEl>
                                              <p:pRg st="36" end="3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ТУТАНХАМОН</a:t>
            </a:r>
            <a:endParaRPr lang="ru-RU" dirty="0"/>
          </a:p>
        </p:txBody>
      </p:sp>
      <p:sp>
        <p:nvSpPr>
          <p:cNvPr id="3" name="Содержимое 2"/>
          <p:cNvSpPr>
            <a:spLocks noGrp="1"/>
          </p:cNvSpPr>
          <p:nvPr>
            <p:ph idx="1"/>
          </p:nvPr>
        </p:nvSpPr>
        <p:spPr/>
        <p:txBody>
          <a:bodyPr/>
          <a:lstStyle/>
          <a:p>
            <a:endParaRPr lang="ru-RU"/>
          </a:p>
        </p:txBody>
      </p:sp>
      <p:pic>
        <p:nvPicPr>
          <p:cNvPr id="2050" name="Picture 2" descr="C:\Documents and Settings\Admin\Рабочий стол\default.jpeg"/>
          <p:cNvPicPr>
            <a:picLocks noChangeAspect="1" noChangeArrowheads="1"/>
          </p:cNvPicPr>
          <p:nvPr/>
        </p:nvPicPr>
        <p:blipFill>
          <a:blip r:embed="rId2" cstate="print"/>
          <a:srcRect/>
          <a:stretch>
            <a:fillRect/>
          </a:stretch>
        </p:blipFill>
        <p:spPr bwMode="auto">
          <a:xfrm>
            <a:off x="2285984" y="1214422"/>
            <a:ext cx="4857784" cy="535055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strips(downLeft)">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Хеопс</a:t>
            </a:r>
            <a:endParaRPr lang="ru-RU" dirty="0"/>
          </a:p>
        </p:txBody>
      </p:sp>
      <p:sp>
        <p:nvSpPr>
          <p:cNvPr id="3" name="Содержимое 2"/>
          <p:cNvSpPr>
            <a:spLocks noGrp="1"/>
          </p:cNvSpPr>
          <p:nvPr>
            <p:ph idx="1"/>
          </p:nvPr>
        </p:nvSpPr>
        <p:spPr/>
        <p:txBody>
          <a:bodyPr/>
          <a:lstStyle/>
          <a:p>
            <a:endParaRPr lang="ru-RU"/>
          </a:p>
        </p:txBody>
      </p:sp>
      <p:pic>
        <p:nvPicPr>
          <p:cNvPr id="3077" name="Picture 5" descr="C:\Documents and Settings\Admin\Рабочий стол\i.jpeg"/>
          <p:cNvPicPr>
            <a:picLocks noChangeAspect="1" noChangeArrowheads="1"/>
          </p:cNvPicPr>
          <p:nvPr/>
        </p:nvPicPr>
        <p:blipFill>
          <a:blip r:embed="rId2" cstate="print"/>
          <a:srcRect/>
          <a:stretch>
            <a:fillRect/>
          </a:stretch>
        </p:blipFill>
        <p:spPr bwMode="auto">
          <a:xfrm>
            <a:off x="2500298" y="1214422"/>
            <a:ext cx="4286280" cy="5102714"/>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wheel(4)">
                                      <p:cBhvr>
                                        <p:cTn id="18"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Хефрен</a:t>
            </a:r>
            <a:endParaRPr lang="ru-RU" dirty="0"/>
          </a:p>
        </p:txBody>
      </p:sp>
      <p:sp>
        <p:nvSpPr>
          <p:cNvPr id="3" name="Содержимое 2"/>
          <p:cNvSpPr>
            <a:spLocks noGrp="1"/>
          </p:cNvSpPr>
          <p:nvPr>
            <p:ph idx="1"/>
          </p:nvPr>
        </p:nvSpPr>
        <p:spPr/>
        <p:txBody>
          <a:bodyPr/>
          <a:lstStyle/>
          <a:p>
            <a:endParaRPr lang="ru-RU"/>
          </a:p>
        </p:txBody>
      </p:sp>
      <p:pic>
        <p:nvPicPr>
          <p:cNvPr id="4098" name="Picture 2" descr="C:\Documents and Settings\Admin\Рабочий стол\и.jpeg"/>
          <p:cNvPicPr>
            <a:picLocks noChangeAspect="1" noChangeArrowheads="1"/>
          </p:cNvPicPr>
          <p:nvPr/>
        </p:nvPicPr>
        <p:blipFill>
          <a:blip r:embed="rId2" cstate="print"/>
          <a:srcRect/>
          <a:stretch>
            <a:fillRect/>
          </a:stretch>
        </p:blipFill>
        <p:spPr bwMode="auto">
          <a:xfrm>
            <a:off x="2714612" y="1500174"/>
            <a:ext cx="3714776" cy="468249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diamond(in)">
                                      <p:cBhvr>
                                        <p:cTn id="1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Микерин</a:t>
            </a:r>
            <a:endParaRPr lang="ru-RU" b="1" dirty="0"/>
          </a:p>
        </p:txBody>
      </p:sp>
      <p:sp>
        <p:nvSpPr>
          <p:cNvPr id="3" name="Содержимое 2"/>
          <p:cNvSpPr>
            <a:spLocks noGrp="1"/>
          </p:cNvSpPr>
          <p:nvPr>
            <p:ph idx="1"/>
          </p:nvPr>
        </p:nvSpPr>
        <p:spPr/>
        <p:txBody>
          <a:bodyPr/>
          <a:lstStyle/>
          <a:p>
            <a:endParaRPr lang="ru-RU"/>
          </a:p>
        </p:txBody>
      </p:sp>
      <p:pic>
        <p:nvPicPr>
          <p:cNvPr id="5122" name="Picture 2" descr="C:\Documents and Settings\Admin\Рабочий стол\а.jpeg"/>
          <p:cNvPicPr>
            <a:picLocks noChangeAspect="1" noChangeArrowheads="1"/>
          </p:cNvPicPr>
          <p:nvPr/>
        </p:nvPicPr>
        <p:blipFill>
          <a:blip r:embed="rId2" cstate="print"/>
          <a:srcRect/>
          <a:stretch>
            <a:fillRect/>
          </a:stretch>
        </p:blipFill>
        <p:spPr bwMode="auto">
          <a:xfrm>
            <a:off x="2643174" y="1928802"/>
            <a:ext cx="4000528" cy="4110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endParaRPr lang="ru-RU"/>
          </a:p>
        </p:txBody>
      </p:sp>
      <p:sp>
        <p:nvSpPr>
          <p:cNvPr id="145411" name="Rectangle 3"/>
          <p:cNvSpPr>
            <a:spLocks noGrp="1" noRot="1" noChangeArrowheads="1"/>
          </p:cNvSpPr>
          <p:nvPr>
            <p:ph type="body" idx="1"/>
          </p:nvPr>
        </p:nvSpPr>
        <p:spPr>
          <a:xfrm>
            <a:off x="107950" y="188913"/>
            <a:ext cx="9144000" cy="7056437"/>
          </a:xfrm>
        </p:spPr>
        <p:txBody>
          <a:bodyPr/>
          <a:lstStyle/>
          <a:p>
            <a:pPr>
              <a:lnSpc>
                <a:spcPct val="80000"/>
              </a:lnSpc>
              <a:buFont typeface="Wingdings" pitchFamily="2" charset="2"/>
              <a:buNone/>
            </a:pPr>
            <a:r>
              <a:rPr lang="ru-RU" sz="2000"/>
              <a:t>      </a:t>
            </a:r>
            <a:r>
              <a:rPr lang="ru-RU" sz="2000" b="1" u="sng"/>
              <a:t>Древнеегипетская религия</a:t>
            </a:r>
            <a:r>
              <a:rPr lang="ru-RU" sz="2000"/>
              <a:t> за свою многотысячелетнюю историю прошла через различные этапы развития. В Древнем Египте существовало подобие одной общей религии, но вместе с тем было большое разнообразие местных культов, посвящённых определённым божествам. </a:t>
            </a:r>
          </a:p>
          <a:p>
            <a:pPr>
              <a:lnSpc>
                <a:spcPct val="80000"/>
              </a:lnSpc>
              <a:buFont typeface="Wingdings" pitchFamily="2" charset="2"/>
              <a:buNone/>
            </a:pPr>
            <a:r>
              <a:rPr lang="ru-RU" sz="2000"/>
              <a:t>    Древние племена долины </a:t>
            </a:r>
            <a:r>
              <a:rPr lang="ru-RU" sz="2000">
                <a:hlinkClick r:id="rId2" tooltip="Нил"/>
              </a:rPr>
              <a:t>Нила</a:t>
            </a:r>
            <a:r>
              <a:rPr lang="ru-RU" sz="2000"/>
              <a:t>, во всех многообразных предметах и явлениях природы, недоступных их пониманию, видели проявления таинственных сил. Типичной формой ранней религии для них являлись </a:t>
            </a:r>
            <a:r>
              <a:rPr lang="ru-RU" sz="2000">
                <a:hlinkClick r:id="rId3" tooltip="Фетишизм"/>
              </a:rPr>
              <a:t>фетишизм</a:t>
            </a:r>
            <a:r>
              <a:rPr lang="ru-RU" sz="2000"/>
              <a:t>(наделение предметов сверхъестественными свойствами) и </a:t>
            </a:r>
            <a:r>
              <a:rPr lang="ru-RU" sz="2000">
                <a:hlinkClick r:id="rId4" tooltip="Тотемизм"/>
              </a:rPr>
              <a:t>тотемизм</a:t>
            </a:r>
            <a:r>
              <a:rPr lang="ru-RU" sz="2000"/>
              <a:t>(поклонение животным), испытывавшие различные изменения, под влиянием перехода населения от </a:t>
            </a:r>
            <a:r>
              <a:rPr lang="ru-RU" sz="2000">
                <a:hlinkClick r:id="rId5" tooltip="Кочевники"/>
              </a:rPr>
              <a:t>кочевничества</a:t>
            </a:r>
            <a:r>
              <a:rPr lang="ru-RU" sz="2000"/>
              <a:t> к осёдлому образу жизни. </a:t>
            </a:r>
          </a:p>
          <a:p>
            <a:pPr>
              <a:lnSpc>
                <a:spcPct val="80000"/>
              </a:lnSpc>
              <a:buFont typeface="Wingdings" pitchFamily="2" charset="2"/>
              <a:buNone/>
            </a:pPr>
            <a:r>
              <a:rPr lang="ru-RU" sz="2000"/>
              <a:t>     В значительной степени на верования первобытных египтян, как и на всю их жизнь, воздействовал </a:t>
            </a:r>
            <a:r>
              <a:rPr lang="ru-RU" sz="2000">
                <a:hlinkClick r:id="rId2" tooltip="Нил"/>
              </a:rPr>
              <a:t>Нил</a:t>
            </a:r>
            <a:r>
              <a:rPr lang="ru-RU" sz="2000"/>
              <a:t>, ежегодный разлив которого наносил на берега плодородную почву, что позволяло собирать хорошие урожаи (олицетворение благодетельных сил), но иногда он вызывал значительные бедствия — </a:t>
            </a:r>
            <a:r>
              <a:rPr lang="ru-RU" sz="2000">
                <a:hlinkClick r:id="rId6" tooltip="Наводнение"/>
              </a:rPr>
              <a:t>наводнения</a:t>
            </a:r>
            <a:r>
              <a:rPr lang="ru-RU" sz="2000"/>
              <a:t> (олицетворение сил губительных для человека). Периодичность разлива реки и наблюдение за звёздным небом, позволило с достаточной точностью создать </a:t>
            </a:r>
            <a:r>
              <a:rPr lang="ru-RU" sz="2000">
                <a:hlinkClick r:id="rId7" tooltip="Древнеегипетский календарь"/>
              </a:rPr>
              <a:t>древнеегипетский календарь</a:t>
            </a:r>
            <a:r>
              <a:rPr lang="ru-RU" sz="2000"/>
              <a:t>, благодаря этому египтяне рано овладели основами </a:t>
            </a:r>
            <a:r>
              <a:rPr lang="ru-RU" sz="2000">
                <a:hlinkClick r:id="rId8" tooltip="Астрономия"/>
              </a:rPr>
              <a:t>астрономии</a:t>
            </a:r>
            <a:r>
              <a:rPr lang="ru-RU" sz="2000"/>
              <a:t>, что также отразилось на их верованиях. В возникающих первых поселениях-городах египтян имелись различные божества, свои для каждой отдельной местности, обычно в форме материального </a:t>
            </a:r>
            <a:r>
              <a:rPr lang="ru-RU" sz="2000">
                <a:hlinkClick r:id="rId9" tooltip="Фетиш"/>
              </a:rPr>
              <a:t>фетиша</a:t>
            </a:r>
            <a:r>
              <a:rPr lang="ru-RU" sz="2000"/>
              <a:t>, но значительно чаще в виде животного — </a:t>
            </a:r>
            <a:r>
              <a:rPr lang="ru-RU" sz="2000">
                <a:hlinkClick r:id="rId10" tooltip="Тотем"/>
              </a:rPr>
              <a:t>тотема</a:t>
            </a:r>
            <a:r>
              <a:rPr lang="ru-RU" sz="2000"/>
              <a:t>. </a:t>
            </a:r>
          </a:p>
          <a:p>
            <a:pPr>
              <a:lnSpc>
                <a:spcPct val="80000"/>
              </a:lnSpc>
            </a:pPr>
            <a:endParaRPr lang="ru-RU" sz="2000"/>
          </a:p>
        </p:txBody>
      </p:sp>
    </p:spTree>
    <p:extLst>
      <p:ext uri="{BB962C8B-B14F-4D97-AF65-F5344CB8AC3E}">
        <p14:creationId xmlns:p14="http://schemas.microsoft.com/office/powerpoint/2010/main" val="4252795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312738" y="184150"/>
            <a:ext cx="8591550" cy="5776913"/>
          </a:xfrm>
        </p:spPr>
        <p:txBody>
          <a:bodyPr>
            <a:normAutofit fontScale="90000"/>
          </a:bodyPr>
          <a:lstStyle/>
          <a:p>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r>
              <a:rPr lang="ru-RU" sz="4000"/>
              <a:t/>
            </a:r>
            <a:br>
              <a:rPr lang="ru-RU" sz="4000"/>
            </a:br>
            <a:endParaRPr lang="ru-RU" sz="4000"/>
          </a:p>
        </p:txBody>
      </p:sp>
      <p:sp>
        <p:nvSpPr>
          <p:cNvPr id="146435" name="Rectangle 3"/>
          <p:cNvSpPr>
            <a:spLocks noGrp="1" noRot="1" noChangeArrowheads="1"/>
          </p:cNvSpPr>
          <p:nvPr>
            <p:ph type="body" idx="1"/>
          </p:nvPr>
        </p:nvSpPr>
        <p:spPr>
          <a:xfrm>
            <a:off x="900113" y="1844675"/>
            <a:ext cx="8007350" cy="4191000"/>
          </a:xfrm>
        </p:spPr>
        <p:txBody>
          <a:bodyPr/>
          <a:lstStyle/>
          <a:p>
            <a:endParaRPr lang="ru-RU"/>
          </a:p>
          <a:p>
            <a:endParaRPr lang="ru-RU"/>
          </a:p>
          <a:p>
            <a:endParaRPr lang="ru-RU"/>
          </a:p>
          <a:p>
            <a:endParaRPr lang="ru-RU"/>
          </a:p>
          <a:p>
            <a:r>
              <a:rPr lang="ru-RU"/>
              <a:t>                        </a:t>
            </a:r>
          </a:p>
          <a:p>
            <a:endParaRPr lang="ru-RU"/>
          </a:p>
          <a:p>
            <a:endParaRPr lang="ru-RU"/>
          </a:p>
        </p:txBody>
      </p:sp>
      <p:pic>
        <p:nvPicPr>
          <p:cNvPr id="146436" name="Picture 4" descr="47120409_ancient_egypt_god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3600450" cy="5832475"/>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200025"/>
            <a:ext cx="4826000" cy="3500438"/>
          </a:xfrm>
          <a:prstGeom prst="rect">
            <a:avLst/>
          </a:prstGeom>
          <a:noFill/>
          <a:extLst>
            <a:ext uri="{909E8E84-426E-40DD-AFC4-6F175D3DCCD1}">
              <a14:hiddenFill xmlns:a14="http://schemas.microsoft.com/office/drawing/2010/main">
                <a:solidFill>
                  <a:srgbClr val="FFFFFF"/>
                </a:solidFill>
              </a14:hiddenFill>
            </a:ext>
          </a:extLst>
        </p:spPr>
      </p:pic>
      <p:sp>
        <p:nvSpPr>
          <p:cNvPr id="146439" name="Text Box 7"/>
          <p:cNvSpPr txBox="1">
            <a:spLocks noChangeArrowheads="1"/>
          </p:cNvSpPr>
          <p:nvPr/>
        </p:nvSpPr>
        <p:spPr bwMode="auto">
          <a:xfrm>
            <a:off x="323850" y="5445125"/>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b="1">
                <a:solidFill>
                  <a:schemeClr val="bg1"/>
                </a:solidFill>
              </a:rPr>
              <a:t>Амон Ра</a:t>
            </a:r>
          </a:p>
        </p:txBody>
      </p:sp>
      <p:sp>
        <p:nvSpPr>
          <p:cNvPr id="146441" name="Text Box 9"/>
          <p:cNvSpPr txBox="1">
            <a:spLocks noChangeArrowheads="1"/>
          </p:cNvSpPr>
          <p:nvPr/>
        </p:nvSpPr>
        <p:spPr bwMode="auto">
          <a:xfrm>
            <a:off x="4067175" y="3789363"/>
            <a:ext cx="482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000" b="1"/>
              <a:t>Геб- бог земли</a:t>
            </a:r>
          </a:p>
          <a:p>
            <a:pPr>
              <a:spcBef>
                <a:spcPct val="50000"/>
              </a:spcBef>
            </a:pPr>
            <a:r>
              <a:rPr lang="ru-RU" sz="2000" b="1"/>
              <a:t>Нут- богиня неба</a:t>
            </a:r>
          </a:p>
          <a:p>
            <a:pPr>
              <a:spcBef>
                <a:spcPct val="50000"/>
              </a:spcBef>
            </a:pPr>
            <a:r>
              <a:rPr lang="ru-RU" sz="2000" b="1"/>
              <a:t>Амон Ра- бог солнца</a:t>
            </a:r>
          </a:p>
        </p:txBody>
      </p:sp>
    </p:spTree>
    <p:extLst>
      <p:ext uri="{BB962C8B-B14F-4D97-AF65-F5344CB8AC3E}">
        <p14:creationId xmlns:p14="http://schemas.microsoft.com/office/powerpoint/2010/main" val="1978493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endParaRPr lang="ru-RU"/>
          </a:p>
        </p:txBody>
      </p:sp>
      <p:sp>
        <p:nvSpPr>
          <p:cNvPr id="141315" name="Rectangle 3"/>
          <p:cNvSpPr>
            <a:spLocks noGrp="1" noRot="1" noChangeArrowheads="1"/>
          </p:cNvSpPr>
          <p:nvPr>
            <p:ph type="body" idx="1"/>
          </p:nvPr>
        </p:nvSpPr>
        <p:spPr/>
        <p:txBody>
          <a:bodyPr/>
          <a:lstStyle/>
          <a:p>
            <a:endParaRPr lang="ru-RU"/>
          </a:p>
        </p:txBody>
      </p:sp>
      <p:pic>
        <p:nvPicPr>
          <p:cNvPr id="141316" name="Picture 4" descr="z0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34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endParaRPr lang="ru-RU"/>
          </a:p>
        </p:txBody>
      </p:sp>
      <p:sp>
        <p:nvSpPr>
          <p:cNvPr id="142339" name="Rectangle 3"/>
          <p:cNvSpPr>
            <a:spLocks noGrp="1" noRot="1" noChangeArrowheads="1"/>
          </p:cNvSpPr>
          <p:nvPr>
            <p:ph type="body" idx="1"/>
          </p:nvPr>
        </p:nvSpPr>
        <p:spPr>
          <a:xfrm>
            <a:off x="-180975" y="115888"/>
            <a:ext cx="9504363" cy="6985000"/>
          </a:xfrm>
        </p:spPr>
        <p:txBody>
          <a:bodyPr/>
          <a:lstStyle/>
          <a:p>
            <a:pPr>
              <a:lnSpc>
                <a:spcPct val="90000"/>
              </a:lnSpc>
              <a:buFont typeface="Wingdings" pitchFamily="2" charset="2"/>
              <a:buNone/>
            </a:pPr>
            <a:r>
              <a:rPr lang="ru-RU" sz="1800" b="1"/>
              <a:t>     </a:t>
            </a:r>
            <a:r>
              <a:rPr lang="ru-RU" sz="2000" b="1" u="sng"/>
              <a:t>Культ животных</a:t>
            </a:r>
          </a:p>
          <a:p>
            <a:pPr>
              <a:lnSpc>
                <a:spcPct val="90000"/>
              </a:lnSpc>
              <a:buFont typeface="Wingdings" pitchFamily="2" charset="2"/>
              <a:buNone/>
            </a:pPr>
            <a:r>
              <a:rPr lang="ru-RU" sz="2000"/>
              <a:t>     Обожествление животных в Древнем </a:t>
            </a:r>
            <a:r>
              <a:rPr lang="ru-RU" sz="2000">
                <a:hlinkClick r:id="rId2" tooltip="Династический период (Древний Египет)"/>
              </a:rPr>
              <a:t>Египте</a:t>
            </a:r>
            <a:r>
              <a:rPr lang="ru-RU" sz="2000"/>
              <a:t> имело место на протяжении тысячелетий, восходя к </a:t>
            </a:r>
            <a:r>
              <a:rPr lang="ru-RU" sz="2000">
                <a:hlinkClick r:id="rId3" tooltip="Тотемизм"/>
              </a:rPr>
              <a:t>тотемизму</a:t>
            </a:r>
            <a:r>
              <a:rPr lang="ru-RU" sz="2000"/>
              <a:t>, с которым в ряде случаев было настолько сближено, что фактически это явления одного порядка. само </a:t>
            </a:r>
            <a:r>
              <a:rPr lang="ru-RU" sz="2000">
                <a:hlinkClick r:id="rId4" tooltip="Египетское письмо"/>
              </a:rPr>
              <a:t>Египетское письмо</a:t>
            </a:r>
            <a:r>
              <a:rPr lang="ru-RU" sz="2000"/>
              <a:t> — </a:t>
            </a:r>
            <a:r>
              <a:rPr lang="ru-RU" sz="2000">
                <a:hlinkClick r:id="rId5" tooltip="Иератическое письмо"/>
              </a:rPr>
              <a:t>иератические</a:t>
            </a:r>
            <a:r>
              <a:rPr lang="ru-RU" sz="2000"/>
              <a:t> </a:t>
            </a:r>
            <a:r>
              <a:rPr lang="ru-RU" sz="2000">
                <a:hlinkClick r:id="rId6" tooltip="Иероглиф"/>
              </a:rPr>
              <a:t>иероглифы</a:t>
            </a:r>
            <a:r>
              <a:rPr lang="ru-RU" sz="2000"/>
              <a:t>, во множестве содержали символы зверей, птиц, пресмыкающихся, рыб и насекомых.</a:t>
            </a:r>
          </a:p>
          <a:p>
            <a:pPr>
              <a:lnSpc>
                <a:spcPct val="90000"/>
              </a:lnSpc>
              <a:buFont typeface="Wingdings" pitchFamily="2" charset="2"/>
              <a:buNone/>
            </a:pPr>
            <a:r>
              <a:rPr lang="ru-RU" sz="1800"/>
              <a:t>                                          </a:t>
            </a:r>
            <a:r>
              <a:rPr lang="ru-RU" sz="2000" b="1" u="sng"/>
              <a:t>Древние египетские иероглифы</a:t>
            </a:r>
            <a:r>
              <a:rPr lang="ru-RU" sz="1800"/>
              <a:t> </a:t>
            </a:r>
          </a:p>
        </p:txBody>
      </p:sp>
      <p:pic>
        <p:nvPicPr>
          <p:cNvPr id="142720" name="Picture 384" descr="hieroglyphicspos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2565400"/>
            <a:ext cx="5400675" cy="4005263"/>
          </a:xfrm>
          <a:prstGeom prst="rect">
            <a:avLst/>
          </a:prstGeom>
          <a:noFill/>
          <a:extLst>
            <a:ext uri="{909E8E84-426E-40DD-AFC4-6F175D3DCCD1}">
              <a14:hiddenFill xmlns:a14="http://schemas.microsoft.com/office/drawing/2010/main">
                <a:solidFill>
                  <a:srgbClr val="FFFFFF"/>
                </a:solidFill>
              </a14:hiddenFill>
            </a:ext>
          </a:extLst>
        </p:spPr>
      </p:pic>
      <p:pic>
        <p:nvPicPr>
          <p:cNvPr id="142721" name="Picture 385" descr="2721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2565400"/>
            <a:ext cx="2016125" cy="400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80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r>
              <a:rPr lang="ru-RU" sz="3600" u="sng"/>
              <a:t>Архитектура.</a:t>
            </a:r>
          </a:p>
        </p:txBody>
      </p:sp>
      <p:sp>
        <p:nvSpPr>
          <p:cNvPr id="148483" name="Rectangle 3"/>
          <p:cNvSpPr>
            <a:spLocks noGrp="1" noRot="1" noChangeArrowheads="1"/>
          </p:cNvSpPr>
          <p:nvPr>
            <p:ph type="body" idx="1"/>
          </p:nvPr>
        </p:nvSpPr>
        <p:spPr>
          <a:xfrm>
            <a:off x="-252413" y="1989138"/>
            <a:ext cx="8856663" cy="6381750"/>
          </a:xfrm>
        </p:spPr>
        <p:txBody>
          <a:bodyPr/>
          <a:lstStyle/>
          <a:p>
            <a:pPr>
              <a:lnSpc>
                <a:spcPct val="80000"/>
              </a:lnSpc>
              <a:buFont typeface="Wingdings" pitchFamily="2" charset="2"/>
              <a:buNone/>
            </a:pPr>
            <a:r>
              <a:rPr lang="ru-RU" sz="2000"/>
              <a:t>     Архитектура Древнего Египта тесным образом связана с заупокойным   культом.  Образцом архитектурных сооружений являются пирамиды( это удивительные искусственные горы — гробницы древних египетских царей. Создавая вечную усыпальницу, фараон обеспечивал своему бессмертному духу вечное жилище.)</a:t>
            </a:r>
          </a:p>
          <a:p>
            <a:pPr>
              <a:lnSpc>
                <a:spcPct val="80000"/>
              </a:lnSpc>
              <a:buFont typeface="Wingdings" pitchFamily="2" charset="2"/>
              <a:buNone/>
            </a:pPr>
            <a:r>
              <a:rPr lang="ru-RU" sz="2000"/>
              <a:t>     Древние египтяне полагали, что человека после смерти ждет загробная жизнь. Для того чтобы она была благополучной, следовало соблюдать ряд условий. Древние египтяне верили, что душа человека (ка) после смерти продолжает жить только в том случае, если тело (ба) останется в сохранности.</a:t>
            </a:r>
          </a:p>
          <a:p>
            <a:pPr>
              <a:lnSpc>
                <a:spcPct val="80000"/>
              </a:lnSpc>
              <a:buFont typeface="Wingdings" pitchFamily="2" charset="2"/>
              <a:buNone/>
            </a:pPr>
            <a:r>
              <a:rPr lang="ru-RU" sz="2000"/>
              <a:t>     Поэтому так важно было обязательно сохранить мумию. Для простых людей строили обыкновенные гробницы, а для фараонов при их жизни — огромные пирамиды. </a:t>
            </a:r>
          </a:p>
          <a:p>
            <a:pPr>
              <a:lnSpc>
                <a:spcPct val="80000"/>
              </a:lnSpc>
              <a:buFont typeface="Wingdings" pitchFamily="2" charset="2"/>
              <a:buNone/>
            </a:pPr>
            <a:r>
              <a:rPr lang="ru-RU" sz="2000"/>
              <a:t>     Для «ба» необходимо жилище — гробница. Она неприкосновенна: каждого, кто причинит ей вред, ждет проклятие умершего и кара богов. Чтобы умерший ни в чем не нуждался в загробной жизни, стены гробницы покрывались рельефами и росписями. Их задача — заменить для «ка» то, что окружало человека на земле.                                          </a:t>
            </a:r>
          </a:p>
          <a:p>
            <a:pPr>
              <a:lnSpc>
                <a:spcPct val="80000"/>
              </a:lnSpc>
            </a:pPr>
            <a:endParaRPr lang="ru-RU" sz="2000"/>
          </a:p>
        </p:txBody>
      </p:sp>
      <p:pic>
        <p:nvPicPr>
          <p:cNvPr id="148486" name="Picture 6" descr="таааааааааа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33375"/>
            <a:ext cx="4897438" cy="134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53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323850" y="-315913"/>
            <a:ext cx="8640763" cy="6408738"/>
          </a:xfrm>
        </p:spPr>
        <p:txBody>
          <a:bodyPr>
            <a:normAutofit fontScale="90000"/>
          </a:bodyPr>
          <a:lstStyle/>
          <a:p>
            <a:r>
              <a:rPr lang="ru-RU" sz="2000" b="0">
                <a:latin typeface="Arial" charset="0"/>
              </a:rPr>
              <a:t>В каждом египетском номе, то есть городе-государстве,</a:t>
            </a:r>
            <a:r>
              <a:rPr lang="ru-RU" sz="2000">
                <a:latin typeface="Arial" charset="0"/>
              </a:rPr>
              <a:t> было</a:t>
            </a:r>
            <a:r>
              <a:rPr lang="ru-RU" sz="2000" b="0">
                <a:latin typeface="Arial" charset="0"/>
              </a:rPr>
              <a:t> своё священное животное или же птица. Особо почитали змей. Например, кобра Уаджит покровительствовала Нижнему Египту. Её изображением украшался головной убор фараона. Как сокол, пчела и коршун змея олицетворяла собой царскую власть. После того, как культовое животное умирало, его бальзамировали и с почестями хоронили в священных гробницах.</a:t>
            </a:r>
            <a:br>
              <a:rPr lang="ru-RU" sz="2000" b="0">
                <a:latin typeface="Arial" charset="0"/>
              </a:rPr>
            </a:br>
            <a:r>
              <a:rPr lang="ru-RU" sz="2000" b="0">
                <a:latin typeface="Arial" charset="0"/>
              </a:rPr>
              <a:t/>
            </a:r>
            <a:br>
              <a:rPr lang="ru-RU" sz="2000" b="0">
                <a:latin typeface="Arial" charset="0"/>
              </a:rPr>
            </a:br>
            <a:r>
              <a:rPr lang="ru-RU" sz="2000" b="0">
                <a:latin typeface="Arial" charset="0"/>
              </a:rPr>
              <a:t>Например, в городе Бубастис хоронили кошек, в Иуну хоронили ибисов и т.д. Священных змей, а точнее их мумии хоронили в храмах бога Амона-Ра. В Мемфисе исследователями было обнаружено огромное количество каменных саркофагов, в которых покоились мумии священных быков. </a:t>
            </a:r>
            <a:br>
              <a:rPr lang="ru-RU" sz="2000" b="0">
                <a:latin typeface="Arial" charset="0"/>
              </a:rPr>
            </a:br>
            <a:r>
              <a:rPr lang="ru-RU" sz="2000" b="0">
                <a:latin typeface="Arial" charset="0"/>
              </a:rPr>
              <a:t>Убившему священное животное грозила смертная казнь. Согласно представлениям древнеегипетского населения, душа умершего человека на протяжении 3000 лет покоилась в телах священных животных или птиц. Считалось, что таким образом душа избегала опасностей, подстерегающих её в загробном мире.</a:t>
            </a:r>
          </a:p>
        </p:txBody>
      </p:sp>
      <p:sp>
        <p:nvSpPr>
          <p:cNvPr id="143363" name="Rectangle 3"/>
          <p:cNvSpPr>
            <a:spLocks noGrp="1" noRot="1" noChangeArrowheads="1"/>
          </p:cNvSpPr>
          <p:nvPr>
            <p:ph type="body" idx="1"/>
          </p:nvPr>
        </p:nvSpPr>
        <p:spPr>
          <a:xfrm>
            <a:off x="395288" y="260350"/>
            <a:ext cx="9144000" cy="6858000"/>
          </a:xfrm>
        </p:spPr>
        <p:txBody>
          <a:bodyPr/>
          <a:lstStyle/>
          <a:p>
            <a:pPr>
              <a:buFont typeface="Wingdings" pitchFamily="2" charset="2"/>
              <a:buNone/>
            </a:pPr>
            <a:r>
              <a:rPr lang="ru-RU" b="1"/>
              <a:t> </a:t>
            </a:r>
            <a:endParaRPr lang="ru-RU"/>
          </a:p>
        </p:txBody>
      </p:sp>
      <p:sp>
        <p:nvSpPr>
          <p:cNvPr id="143382" name="Rectangle 22"/>
          <p:cNvSpPr>
            <a:spLocks noChangeArrowheads="1"/>
          </p:cNvSpPr>
          <p:nvPr/>
        </p:nvSpPr>
        <p:spPr bwMode="auto">
          <a:xfrm>
            <a:off x="0" y="307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Tree>
    <p:extLst>
      <p:ext uri="{BB962C8B-B14F-4D97-AF65-F5344CB8AC3E}">
        <p14:creationId xmlns:p14="http://schemas.microsoft.com/office/powerpoint/2010/main" val="3262850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endParaRPr lang="ru-RU"/>
          </a:p>
        </p:txBody>
      </p:sp>
      <p:sp>
        <p:nvSpPr>
          <p:cNvPr id="147459" name="Rectangle 3"/>
          <p:cNvSpPr>
            <a:spLocks noGrp="1" noRot="1" noChangeArrowheads="1"/>
          </p:cNvSpPr>
          <p:nvPr>
            <p:ph type="body" idx="1"/>
          </p:nvPr>
        </p:nvSpPr>
        <p:spPr>
          <a:xfrm>
            <a:off x="838200" y="5084763"/>
            <a:ext cx="8007350" cy="1584325"/>
          </a:xfrm>
        </p:spPr>
        <p:txBody>
          <a:bodyPr/>
          <a:lstStyle/>
          <a:p>
            <a:pPr>
              <a:buFont typeface="Wingdings" pitchFamily="2" charset="2"/>
              <a:buNone/>
            </a:pPr>
            <a:r>
              <a:rPr lang="ru-RU" sz="2800"/>
              <a:t>Рис.2.</a:t>
            </a:r>
          </a:p>
          <a:p>
            <a:pPr>
              <a:buFont typeface="Wingdings" pitchFamily="2" charset="2"/>
              <a:buNone/>
            </a:pPr>
            <a:r>
              <a:rPr lang="ru-RU" sz="2800" b="1"/>
              <a:t>Богиня плодородия- Баст или Бастет</a:t>
            </a:r>
          </a:p>
        </p:txBody>
      </p:sp>
      <p:pic>
        <p:nvPicPr>
          <p:cNvPr id="147460" name="Picture 4" descr="670707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2590800" cy="4824412"/>
          </a:xfrm>
          <a:prstGeom prst="rect">
            <a:avLst/>
          </a:prstGeom>
          <a:noFill/>
          <a:extLst>
            <a:ext uri="{909E8E84-426E-40DD-AFC4-6F175D3DCCD1}">
              <a14:hiddenFill xmlns:a14="http://schemas.microsoft.com/office/drawing/2010/main">
                <a:solidFill>
                  <a:srgbClr val="FFFFFF"/>
                </a:solidFill>
              </a14:hiddenFill>
            </a:ext>
          </a:extLst>
        </p:spPr>
      </p:pic>
      <p:pic>
        <p:nvPicPr>
          <p:cNvPr id="147461" name="Picture 5" descr="1281421979_egypt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0350"/>
            <a:ext cx="2447925" cy="4681538"/>
          </a:xfrm>
          <a:prstGeom prst="rect">
            <a:avLst/>
          </a:prstGeom>
          <a:noFill/>
          <a:extLst>
            <a:ext uri="{909E8E84-426E-40DD-AFC4-6F175D3DCCD1}">
              <a14:hiddenFill xmlns:a14="http://schemas.microsoft.com/office/drawing/2010/main">
                <a:solidFill>
                  <a:srgbClr val="FFFFFF"/>
                </a:solidFill>
              </a14:hiddenFill>
            </a:ext>
          </a:extLst>
        </p:spPr>
      </p:pic>
      <p:pic>
        <p:nvPicPr>
          <p:cNvPr id="147462" name="Picture 6" descr="victorina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88913"/>
            <a:ext cx="3114675" cy="483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7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i.jpeg"/>
          <p:cNvPicPr>
            <a:picLocks noChangeAspect="1" noChangeArrowheads="1"/>
          </p:cNvPicPr>
          <p:nvPr/>
        </p:nvPicPr>
        <p:blipFill>
          <a:blip r:embed="rId2" cstate="print"/>
          <a:srcRect/>
          <a:stretch>
            <a:fillRect/>
          </a:stretch>
        </p:blipFill>
        <p:spPr bwMode="auto">
          <a:xfrm>
            <a:off x="0" y="-214338"/>
            <a:ext cx="9144000" cy="1643074"/>
          </a:xfrm>
          <a:prstGeom prst="rect">
            <a:avLst/>
          </a:prstGeom>
          <a:noFill/>
        </p:spPr>
      </p:pic>
      <p:sp>
        <p:nvSpPr>
          <p:cNvPr id="2" name="Заголовок 1"/>
          <p:cNvSpPr>
            <a:spLocks noGrp="1"/>
          </p:cNvSpPr>
          <p:nvPr>
            <p:ph type="title"/>
          </p:nvPr>
        </p:nvSpPr>
        <p:spPr>
          <a:xfrm>
            <a:off x="0" y="500042"/>
            <a:ext cx="8686800" cy="838200"/>
          </a:xfrm>
        </p:spPr>
        <p:txBody>
          <a:bodyPr/>
          <a:lstStyle/>
          <a:p>
            <a:r>
              <a:rPr lang="ru-RU" dirty="0" smtClean="0">
                <a:solidFill>
                  <a:srgbClr val="FFC000"/>
                </a:solidFill>
              </a:rPr>
              <a:t>Строительство пирамид.</a:t>
            </a:r>
            <a:endParaRPr lang="ru-RU" dirty="0">
              <a:solidFill>
                <a:srgbClr val="FFC000"/>
              </a:solidFill>
            </a:endParaRPr>
          </a:p>
        </p:txBody>
      </p:sp>
      <p:sp>
        <p:nvSpPr>
          <p:cNvPr id="3" name="Содержимое 2"/>
          <p:cNvSpPr>
            <a:spLocks noGrp="1"/>
          </p:cNvSpPr>
          <p:nvPr>
            <p:ph idx="1"/>
          </p:nvPr>
        </p:nvSpPr>
        <p:spPr/>
        <p:txBody>
          <a:bodyPr>
            <a:normAutofit fontScale="70000" lnSpcReduction="20000"/>
          </a:bodyPr>
          <a:lstStyle/>
          <a:p>
            <a:r>
              <a:rPr lang="ru-RU" dirty="0" smtClean="0">
                <a:solidFill>
                  <a:schemeClr val="tx1"/>
                </a:solidFill>
              </a:rPr>
              <a:t>Высказываются самые невероятные предположения. Например, рассматривается идея строительства с помощью пандуса, который возводили рядом с пирамидой. Попробуем разобраться, могли ли египтяне прибегнуть к подобному способу строительства. Предполагают, что пандус постепенно повышали вместе с ростом самой пирамиды и по нему волоком затаскивали блоки все выше и выше. Исследователи подсчитали, что в пирамиду Хеопса уложено около трех миллионов </a:t>
            </a:r>
            <a:r>
              <a:rPr lang="ru-RU" dirty="0" err="1" smtClean="0">
                <a:solidFill>
                  <a:schemeClr val="tx1"/>
                </a:solidFill>
              </a:rPr>
              <a:t>квадров</a:t>
            </a:r>
            <a:r>
              <a:rPr lang="ru-RU" dirty="0" smtClean="0">
                <a:solidFill>
                  <a:schemeClr val="tx1"/>
                </a:solidFill>
              </a:rPr>
              <a:t>, причем их вес достигал от 2 до 60 тонн. Самые большие находятся в нижней части пирамиды до уровня 40 м. Пирамида Хеопса имела высоту 147 м. Это почти 50-этажный сегодняшний жилой дом. И вот на эту высоту необходимо было затащить блоки. Создать пандус такой высоты можно было только из камня, да еще и постепенно наращивать его.</a:t>
            </a:r>
            <a:endParaRPr lang="ru-RU"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endParaRPr lang="ru-RU"/>
          </a:p>
        </p:txBody>
      </p:sp>
      <p:sp>
        <p:nvSpPr>
          <p:cNvPr id="162819" name="Rectangle 3"/>
          <p:cNvSpPr>
            <a:spLocks noGrp="1" noRot="1" noChangeArrowheads="1"/>
          </p:cNvSpPr>
          <p:nvPr>
            <p:ph type="body" idx="1"/>
          </p:nvPr>
        </p:nvSpPr>
        <p:spPr/>
        <p:txBody>
          <a:bodyPr/>
          <a:lstStyle/>
          <a:p>
            <a:endParaRPr lang="ru-RU"/>
          </a:p>
        </p:txBody>
      </p:sp>
      <p:pic>
        <p:nvPicPr>
          <p:cNvPr id="162823" name="Picture 7" descr="1241604153_03000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767013"/>
            <a:ext cx="6351588" cy="4090987"/>
          </a:xfrm>
          <a:prstGeom prst="rect">
            <a:avLst/>
          </a:prstGeom>
          <a:noFill/>
          <a:extLst>
            <a:ext uri="{909E8E84-426E-40DD-AFC4-6F175D3DCCD1}">
              <a14:hiddenFill xmlns:a14="http://schemas.microsoft.com/office/drawing/2010/main">
                <a:solidFill>
                  <a:srgbClr val="FFFFFF"/>
                </a:solidFill>
              </a14:hiddenFill>
            </a:ext>
          </a:extLst>
        </p:spPr>
      </p:pic>
      <p:pic>
        <p:nvPicPr>
          <p:cNvPr id="162825" name="Picture 9" descr="stroenie_heop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80063" cy="4197350"/>
          </a:xfrm>
          <a:prstGeom prst="rect">
            <a:avLst/>
          </a:prstGeom>
          <a:noFill/>
          <a:extLst>
            <a:ext uri="{909E8E84-426E-40DD-AFC4-6F175D3DCCD1}">
              <a14:hiddenFill xmlns:a14="http://schemas.microsoft.com/office/drawing/2010/main">
                <a:solidFill>
                  <a:srgbClr val="FFFFFF"/>
                </a:solidFill>
              </a14:hiddenFill>
            </a:ext>
          </a:extLst>
        </p:spPr>
      </p:pic>
      <p:pic>
        <p:nvPicPr>
          <p:cNvPr id="162826" name="Picture 10" descr="5529d6d4ae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263"/>
            <a:ext cx="3276600" cy="2852737"/>
          </a:xfrm>
          <a:prstGeom prst="rect">
            <a:avLst/>
          </a:prstGeom>
          <a:noFill/>
          <a:extLst>
            <a:ext uri="{909E8E84-426E-40DD-AFC4-6F175D3DCCD1}">
              <a14:hiddenFill xmlns:a14="http://schemas.microsoft.com/office/drawing/2010/main">
                <a:solidFill>
                  <a:srgbClr val="FFFFFF"/>
                </a:solidFill>
              </a14:hiddenFill>
            </a:ext>
          </a:extLst>
        </p:spPr>
      </p:pic>
      <p:pic>
        <p:nvPicPr>
          <p:cNvPr id="162827" name="Picture 11" descr="166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0"/>
            <a:ext cx="45847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2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endParaRPr lang="ru-RU"/>
          </a:p>
        </p:txBody>
      </p:sp>
      <p:sp>
        <p:nvSpPr>
          <p:cNvPr id="161795" name="Rectangle 3"/>
          <p:cNvSpPr>
            <a:spLocks noGrp="1" noRot="1" noChangeArrowheads="1"/>
          </p:cNvSpPr>
          <p:nvPr>
            <p:ph type="body" idx="1"/>
          </p:nvPr>
        </p:nvSpPr>
        <p:spPr/>
        <p:txBody>
          <a:bodyPr/>
          <a:lstStyle/>
          <a:p>
            <a:endParaRPr lang="ru-RU"/>
          </a:p>
        </p:txBody>
      </p:sp>
      <p:pic>
        <p:nvPicPr>
          <p:cNvPr id="161796" name="Picture 4" descr="тттль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8488" cy="3860800"/>
          </a:xfrm>
          <a:prstGeom prst="rect">
            <a:avLst/>
          </a:prstGeom>
          <a:noFill/>
          <a:extLst>
            <a:ext uri="{909E8E84-426E-40DD-AFC4-6F175D3DCCD1}">
              <a14:hiddenFill xmlns:a14="http://schemas.microsoft.com/office/drawing/2010/main">
                <a:solidFill>
                  <a:srgbClr val="FFFFFF"/>
                </a:solidFill>
              </a14:hiddenFill>
            </a:ext>
          </a:extLst>
        </p:spPr>
      </p:pic>
      <p:pic>
        <p:nvPicPr>
          <p:cNvPr id="161797" name="Picture 5" descr="40549_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0"/>
            <a:ext cx="60118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1800" name="Picture 8" descr="32791822_Grobnica_Meri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0800"/>
            <a:ext cx="4500563"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6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5">
                    <a:lumMod val="50000"/>
                  </a:schemeClr>
                </a:solidFill>
              </a:rPr>
              <a:t>Для чего служили пирамиды</a:t>
            </a:r>
            <a:r>
              <a:rPr lang="ru-RU" dirty="0" smtClean="0"/>
              <a:t>?</a:t>
            </a:r>
            <a:endParaRPr lang="ru-RU" dirty="0"/>
          </a:p>
        </p:txBody>
      </p:sp>
      <p:sp>
        <p:nvSpPr>
          <p:cNvPr id="3" name="Содержимое 2"/>
          <p:cNvSpPr>
            <a:spLocks noGrp="1"/>
          </p:cNvSpPr>
          <p:nvPr>
            <p:ph idx="1"/>
          </p:nvPr>
        </p:nvSpPr>
        <p:spPr/>
        <p:txBody>
          <a:bodyPr/>
          <a:lstStyle/>
          <a:p>
            <a:r>
              <a:rPr lang="ru-RU" dirty="0" smtClean="0"/>
              <a:t>Они служат усыпальницами для фараонов. Для того чтобы возвеличить каждого из них и оставить память о нем для всех последующих поколений.</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endParaRPr lang="ru-RU"/>
          </a:p>
        </p:txBody>
      </p:sp>
      <p:sp>
        <p:nvSpPr>
          <p:cNvPr id="163843" name="Rectangle 3"/>
          <p:cNvSpPr>
            <a:spLocks noGrp="1" noRot="1" noChangeArrowheads="1"/>
          </p:cNvSpPr>
          <p:nvPr>
            <p:ph type="body" idx="1"/>
          </p:nvPr>
        </p:nvSpPr>
        <p:spPr>
          <a:xfrm>
            <a:off x="0" y="0"/>
            <a:ext cx="9144000" cy="6858000"/>
          </a:xfrm>
        </p:spPr>
        <p:txBody>
          <a:bodyPr/>
          <a:lstStyle/>
          <a:p>
            <a:pPr>
              <a:lnSpc>
                <a:spcPct val="80000"/>
              </a:lnSpc>
              <a:buFont typeface="Wingdings" pitchFamily="2" charset="2"/>
              <a:buNone/>
            </a:pPr>
            <a:r>
              <a:rPr lang="ru-RU" sz="1600" b="1" u="sng"/>
              <a:t>Древнеегипетские Храмы</a:t>
            </a:r>
            <a:r>
              <a:rPr lang="ru-RU" sz="1600"/>
              <a:t> были ориентированы с востока на запад, их территории были полностью обнесены стенами.</a:t>
            </a:r>
          </a:p>
          <a:p>
            <a:pPr>
              <a:lnSpc>
                <a:spcPct val="80000"/>
              </a:lnSpc>
              <a:buFont typeface="Wingdings" pitchFamily="2" charset="2"/>
              <a:buNone/>
            </a:pPr>
            <a:r>
              <a:rPr lang="ru-RU" sz="1600" b="1" u="sng"/>
              <a:t> Дворцы</a:t>
            </a:r>
            <a:r>
              <a:rPr lang="ru-RU" sz="1600" u="sng"/>
              <a:t> </a:t>
            </a:r>
            <a:r>
              <a:rPr lang="ru-RU" sz="1600"/>
              <a:t>строились из кирпича, и только колонны и обрамления дверей были из камня.</a:t>
            </a:r>
            <a:r>
              <a:rPr lang="ru-RU"/>
              <a:t> </a:t>
            </a:r>
            <a:r>
              <a:rPr lang="ru-RU" sz="2000" b="1"/>
              <a:t>     </a:t>
            </a:r>
            <a:r>
              <a:rPr lang="ru-RU" sz="2800" b="1" u="sng"/>
              <a:t>Абу-Симбел.</a:t>
            </a:r>
          </a:p>
          <a:p>
            <a:pPr>
              <a:lnSpc>
                <a:spcPct val="80000"/>
              </a:lnSpc>
              <a:buFont typeface="Wingdings" pitchFamily="2" charset="2"/>
              <a:buNone/>
            </a:pPr>
            <a:r>
              <a:rPr lang="ru-RU" sz="2000"/>
              <a:t>     Особенно знаменит высеченный в скале храм в Абу-Симбеле. Строительство Ассусианской плотины грозило ему затоплением. Для спасения храма была проделана гигантская работа: скалу, в которой высечен храм, распилили на куски и снова собрали в безопасном месте на высоком берегу Нила.(проект ЮНЕСКО.)</a:t>
            </a:r>
            <a:endParaRPr lang="ru-RU" sz="2000" i="1"/>
          </a:p>
          <a:p>
            <a:pPr>
              <a:lnSpc>
                <a:spcPct val="80000"/>
              </a:lnSpc>
              <a:buFont typeface="Wingdings" pitchFamily="2" charset="2"/>
              <a:buNone/>
            </a:pPr>
            <a:r>
              <a:rPr lang="ru-RU" sz="2000"/>
              <a:t>     Ансамбль Абу Симбела образуют два сооружения: Большой храм, посвященный самому фараону Рамсесу II и трем богам: Амону- Ра, Хорахте и Птаху, и Малый храм, воздвигнутый в честь богини Хатор, в образе которой представлена жена Рамсеса II Нефертари-Меренмут.</a:t>
            </a:r>
          </a:p>
          <a:p>
            <a:pPr>
              <a:lnSpc>
                <a:spcPct val="80000"/>
              </a:lnSpc>
              <a:buFont typeface="Wingdings" pitchFamily="2" charset="2"/>
              <a:buNone/>
            </a:pPr>
            <a:r>
              <a:rPr lang="ru-RU" sz="2000"/>
              <a:t>     Вход в храм Абу-Симбел ориентирован на восток. Два раза в год, 21 марта и 21 сентября, в 5 часов 58 минут луч солнца пересекает линию, находящуюся в 65 м от входа в храм, и освещает левое плечо Амон-Ра и Рамсеса II. Через несколько минут луч перемещается и освещает Хармакиса, а через 20минут свет исчезает. Примечателен тот факт, что свет никогда не попадает на Птаха. Ведь Птах – владыка подземного мира и солнце ему ни к чему, он должен вечно пребывать во тьме.</a:t>
            </a:r>
          </a:p>
          <a:p>
            <a:pPr>
              <a:lnSpc>
                <a:spcPct val="80000"/>
              </a:lnSpc>
              <a:buFont typeface="Wingdings" pitchFamily="2" charset="2"/>
              <a:buNone/>
            </a:pPr>
            <a:endParaRPr lang="ru-RU" sz="2000"/>
          </a:p>
        </p:txBody>
      </p:sp>
    </p:spTree>
    <p:extLst>
      <p:ext uri="{BB962C8B-B14F-4D97-AF65-F5344CB8AC3E}">
        <p14:creationId xmlns:p14="http://schemas.microsoft.com/office/powerpoint/2010/main" val="47130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endParaRPr lang="ru-RU"/>
          </a:p>
        </p:txBody>
      </p:sp>
      <p:sp>
        <p:nvSpPr>
          <p:cNvPr id="158723" name="Rectangle 3"/>
          <p:cNvSpPr>
            <a:spLocks noGrp="1" noRot="1" noChangeArrowheads="1"/>
          </p:cNvSpPr>
          <p:nvPr>
            <p:ph type="body" idx="1"/>
          </p:nvPr>
        </p:nvSpPr>
        <p:spPr>
          <a:xfrm>
            <a:off x="0" y="0"/>
            <a:ext cx="9144000" cy="6858000"/>
          </a:xfrm>
        </p:spPr>
        <p:txBody>
          <a:bodyPr/>
          <a:lstStyle/>
          <a:p>
            <a:pPr>
              <a:lnSpc>
                <a:spcPct val="80000"/>
              </a:lnSpc>
              <a:buFont typeface="Wingdings" pitchFamily="2" charset="2"/>
              <a:buNone/>
            </a:pPr>
            <a:endParaRPr lang="ru-RU" sz="2000"/>
          </a:p>
          <a:p>
            <a:pPr>
              <a:lnSpc>
                <a:spcPct val="80000"/>
              </a:lnSpc>
              <a:buFont typeface="Wingdings" pitchFamily="2" charset="2"/>
              <a:buNone/>
            </a:pPr>
            <a:r>
              <a:rPr lang="ru-RU" sz="2000"/>
              <a:t>     Вход в святилище обрамляют четыре исполинские, двадцатиметровой высоты фигуры Рамсеса II. Мастерам удалось при этих масштабах статуй сидящего фараона, высеченных из твердого песчаника, сохранить портретное сходство. Громадные статуи Рамсеса были издалека видны всем плывущим по Нилу. Между статуями фараона Рамсеса II здесь помещены статуи его супруги Нефертари-Меренмут.</a:t>
            </a:r>
          </a:p>
          <a:p>
            <a:pPr>
              <a:lnSpc>
                <a:spcPct val="80000"/>
              </a:lnSpc>
              <a:buFont typeface="Wingdings" pitchFamily="2" charset="2"/>
              <a:buNone/>
            </a:pPr>
            <a:r>
              <a:rPr lang="ru-RU" sz="2000"/>
              <a:t>     Скульптуры стоят в глубоких затененных нишах, благодаря чему в лучах солнца создается игра света и тени, усиливающая впечатление от этих монументальных фигур. На одной из колонн Малого храма высечена надпись: «Рамсес, сильный правдой, любимец Амона, создал это божественное жилище для своей возлюбленной супруги Нефертари». </a:t>
            </a:r>
          </a:p>
          <a:p>
            <a:pPr>
              <a:lnSpc>
                <a:spcPct val="80000"/>
              </a:lnSpc>
              <a:buFont typeface="Wingdings" pitchFamily="2" charset="2"/>
              <a:buNone/>
            </a:pPr>
            <a:r>
              <a:rPr lang="ru-RU" sz="2000"/>
              <a:t>     Рамсес, постоянно заботясь о собственном прославлении, приказал построить рядом со своим шедевром храм, гораздо меньших размеров (длиной не более 10 м), посвященный его жене Нефертари: в Египте ни одна супруга фараона никогда не была изображена на фасаде храма, только жена Рамсеса II удостоилась этой чести.</a:t>
            </a:r>
          </a:p>
          <a:p>
            <a:pPr>
              <a:lnSpc>
                <a:spcPct val="80000"/>
              </a:lnSpc>
              <a:buFont typeface="Wingdings" pitchFamily="2" charset="2"/>
              <a:buNone/>
            </a:pPr>
            <a:r>
              <a:rPr lang="ru-RU" sz="2000"/>
              <a:t>     В Абу-Симбеле перед каждым предстает это чудо древнеегипетского     искусства. </a:t>
            </a:r>
            <a:endParaRPr lang="ru-RU" sz="1800"/>
          </a:p>
        </p:txBody>
      </p:sp>
    </p:spTree>
    <p:extLst>
      <p:ext uri="{BB962C8B-B14F-4D97-AF65-F5344CB8AC3E}">
        <p14:creationId xmlns:p14="http://schemas.microsoft.com/office/powerpoint/2010/main" val="2781865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endParaRPr lang="ru-RU"/>
          </a:p>
        </p:txBody>
      </p:sp>
      <p:sp>
        <p:nvSpPr>
          <p:cNvPr id="150531" name="Rectangle 3"/>
          <p:cNvSpPr>
            <a:spLocks noGrp="1" noRot="1" noChangeArrowheads="1"/>
          </p:cNvSpPr>
          <p:nvPr>
            <p:ph type="body" idx="1"/>
          </p:nvPr>
        </p:nvSpPr>
        <p:spPr>
          <a:xfrm>
            <a:off x="0" y="0"/>
            <a:ext cx="9144000" cy="6858000"/>
          </a:xfrm>
        </p:spPr>
        <p:txBody>
          <a:bodyPr/>
          <a:lstStyle/>
          <a:p>
            <a:pPr lvl="3">
              <a:buFont typeface="Wingdings" pitchFamily="2" charset="2"/>
              <a:buNone/>
            </a:pPr>
            <a:endParaRPr lang="ru-RU"/>
          </a:p>
        </p:txBody>
      </p:sp>
      <p:pic>
        <p:nvPicPr>
          <p:cNvPr id="150534" name="Picture 6" descr="тоотоо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13643">
            <a:off x="4175125" y="188913"/>
            <a:ext cx="4968875" cy="3213100"/>
          </a:xfrm>
          <a:prstGeom prst="rect">
            <a:avLst/>
          </a:prstGeom>
          <a:noFill/>
          <a:extLst>
            <a:ext uri="{909E8E84-426E-40DD-AFC4-6F175D3DCCD1}">
              <a14:hiddenFill xmlns:a14="http://schemas.microsoft.com/office/drawing/2010/main">
                <a:solidFill>
                  <a:srgbClr val="FFFFFF"/>
                </a:solidFill>
              </a14:hiddenFill>
            </a:ext>
          </a:extLst>
        </p:spPr>
      </p:pic>
      <p:pic>
        <p:nvPicPr>
          <p:cNvPr id="150536" name="Picture 8" descr="1_2f95f6b4601c6dc045e5a95fd83568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0238">
            <a:off x="0" y="476250"/>
            <a:ext cx="4716463" cy="3136900"/>
          </a:xfrm>
          <a:prstGeom prst="rect">
            <a:avLst/>
          </a:prstGeom>
          <a:noFill/>
          <a:extLst>
            <a:ext uri="{909E8E84-426E-40DD-AFC4-6F175D3DCCD1}">
              <a14:hiddenFill xmlns:a14="http://schemas.microsoft.com/office/drawing/2010/main">
                <a:solidFill>
                  <a:srgbClr val="FFFFFF"/>
                </a:solidFill>
              </a14:hiddenFill>
            </a:ext>
          </a:extLst>
        </p:spPr>
      </p:pic>
      <p:pic>
        <p:nvPicPr>
          <p:cNvPr id="150538" name="Picture 10" descr="доли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357563"/>
            <a:ext cx="5867400"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63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TotalTime>
  <Words>1411</Words>
  <Application>Microsoft Office PowerPoint</Application>
  <PresentationFormat>Экран (4:3)</PresentationFormat>
  <Paragraphs>85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Строительство пирамид в древнем Египте.</vt:lpstr>
      <vt:lpstr>Архитектура.</vt:lpstr>
      <vt:lpstr>Строительство пирамид.</vt:lpstr>
      <vt:lpstr>Презентация PowerPoint</vt:lpstr>
      <vt:lpstr>Презентация PowerPoint</vt:lpstr>
      <vt:lpstr>Для чего служили пирамиды?</vt:lpstr>
      <vt:lpstr>Презентация PowerPoint</vt:lpstr>
      <vt:lpstr>Презентация PowerPoint</vt:lpstr>
      <vt:lpstr>Презентация PowerPoint</vt:lpstr>
      <vt:lpstr>Фараоны.</vt:lpstr>
      <vt:lpstr>Правители древнего египта:</vt:lpstr>
      <vt:lpstr>ТУТАНХАМОН</vt:lpstr>
      <vt:lpstr>Хеопс</vt:lpstr>
      <vt:lpstr>Хефрен</vt:lpstr>
      <vt:lpstr>Микерин</vt:lpstr>
      <vt:lpstr>Презентация PowerPoint</vt:lpstr>
      <vt:lpstr>               </vt:lpstr>
      <vt:lpstr>Презентация PowerPoint</vt:lpstr>
      <vt:lpstr>Презентация PowerPoint</vt:lpstr>
      <vt:lpstr>В каждом египетском номе, то есть городе-государстве, было своё священное животное или же птица. Особо почитали змей. Например, кобра Уаджит покровительствовала Нижнему Египту. Её изображением украшался головной убор фараона. Как сокол, пчела и коршун змея олицетворяла собой царскую власть. После того, как культовое животное умирало, его бальзамировали и с почестями хоронили в священных гробницах.  Например, в городе Бубастис хоронили кошек, в Иуну хоронили ибисов и т.д. Священных змей, а точнее их мумии хоронили в храмах бога Амона-Ра. В Мемфисе исследователями было обнаружено огромное количество каменных саркофагов, в которых покоились мумии священных быков.  Убившему священное животное грозила смертная казнь. Согласно представлениям древнеегипетского населения, душа умершего человека на протяжении 3000 лет покоилась в телах священных животных или птиц. Считалось, что таким образом душа избегала опасностей, подстерегающих её в загробном мире.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Строительство пирамид в древнем Египте.</dc:title>
  <cp:lastModifiedBy>Пользователь</cp:lastModifiedBy>
  <cp:revision>12</cp:revision>
  <dcterms:modified xsi:type="dcterms:W3CDTF">2012-12-01T16:54:09Z</dcterms:modified>
</cp:coreProperties>
</file>