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08" r:id="rId3"/>
    <p:sldId id="340" r:id="rId4"/>
    <p:sldId id="350" r:id="rId5"/>
    <p:sldId id="346" r:id="rId6"/>
    <p:sldId id="315" r:id="rId7"/>
    <p:sldId id="317" r:id="rId8"/>
    <p:sldId id="341" r:id="rId9"/>
    <p:sldId id="312" r:id="rId10"/>
    <p:sldId id="347" r:id="rId11"/>
    <p:sldId id="342" r:id="rId12"/>
    <p:sldId id="316" r:id="rId13"/>
    <p:sldId id="313" r:id="rId14"/>
    <p:sldId id="321" r:id="rId15"/>
    <p:sldId id="314" r:id="rId16"/>
    <p:sldId id="323" r:id="rId17"/>
    <p:sldId id="322" r:id="rId18"/>
    <p:sldId id="324" r:id="rId19"/>
    <p:sldId id="325" r:id="rId20"/>
    <p:sldId id="327" r:id="rId21"/>
    <p:sldId id="326" r:id="rId22"/>
    <p:sldId id="345" r:id="rId23"/>
    <p:sldId id="348" r:id="rId24"/>
    <p:sldId id="349" r:id="rId25"/>
    <p:sldId id="331" r:id="rId26"/>
    <p:sldId id="310" r:id="rId27"/>
    <p:sldId id="309" r:id="rId28"/>
    <p:sldId id="343" r:id="rId29"/>
    <p:sldId id="35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 autoAdjust="0"/>
    <p:restoredTop sz="60801" autoAdjust="0"/>
  </p:normalViewPr>
  <p:slideViewPr>
    <p:cSldViewPr>
      <p:cViewPr varScale="1">
        <p:scale>
          <a:sx n="44" d="100"/>
          <a:sy n="44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64106-F7E7-4E47-B362-EF66D2295A5F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1A8B8-8E8E-48AC-B043-542AEEC22C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Проблема обеспечения информационной безопасности детей в информационно-телекоммуникационных сетях становится все более актуальной в связи с существенным возрастанием численности несовершеннолетних пользователей. В современных условиях развития общества компьютер стал для ребенка и «другом» и «помощником» и даже «воспитателем», «учителем». Всеобщая информатизация и доступный, высокоскоростной Интернет уравнял жителей больших городов и малых деревень в возможности получить качественное образование.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Существуют различные мнения о том, когда нужно давать детям доступ в Интернет. Зарубежные специалисты сходятся в том, что запрет на Интернет может быть действенным только до тех пор, пока это не ограничивает потребности ребенка в сфере образования. Современные школы уже подключены к Интернет, и преподавание информатики начинается со второго класса. Компьютер и Интернет, как всякие сложные технологические продукты, наряду с неоспоримыми преимуществами могут нанести серьезный вред ребенку. Одним из главных вопросов, связанных с компьютеризацией, является изучение влияния компьютера на организм, психическое состояние и развитие ребенка.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При современном уровне развития техники вредными для детей и, вообще, пользователей любых возрастов, являются скорее не излучения, а умственное и нервное переутомление.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Взрослым важно помнить, что даже самые искушенные дети не видят опасностей Интернета и не осознают рисков его использования. Проблема заключается в том, что у детей еще не сформированы критерии различия. Ребенку, в силу особенностей его психологического развития, интересно все. Оставить ребенка один на один с компьютером в Интернете, это все равно, что бросить его одного на улице большого и незнакомого города. Когда ребенок часами сидит один за компьютером, происходит почти то же самое - скорее всего, он слоняется по виртуальным улицам и подворотням.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родители и педагоги сначала сами должны научиться азам компьютерной безопасности, а потом научить этому своих детей.  	Для этого нужна хорошо продуманная методика обучения основам информационной безопасности.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Образовательному учреждению необходимо выработать единую стратегию безопасности совместными усилиями педагогических работников, родителей и обучающихся.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 режима доступа к образовательным ресурсам Интернет: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проведение инструктажей по доступу к образовательным ресурсам Интернет;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разработка методического пособия «Интернет - ресурсы для образовательного процесса»;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установка программ-фильтров на школьные компьютеры;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проведение лектория для родителей учащихся по режиму доступа детей к образовательным ресурсам;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памятка родителям «Десять фактов, которые нужно сообщить детям ради безопасности в Интернет».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проведении политики информационной безопасности принимают участие все заинтересованные в этом лица: педагоги, учащиеся, их родители. Документально политика использования ресурсов сети Интернет зафиксирована в «Правилах использования сети Интернет в муниципальном общеобразовательном учреждении»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Обучение педагогических работников может проводиться в форме семинаров, мастер – классов, круглых столов, в рамках которых должны рассматриваться проблемы информационной безопасности личности в сети Интернет, нежелательный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контент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меры борьбы с ним, виды и формы информационно - психологического воздействия и методы защиты от него, правила и нормы сетевого этикета, причины возникновения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девиантной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формы поведения детей и методы работы по их профилактике и устранению.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с обучающимися должна вестись в зависимости от  возрастных особенностей: начальное звено (2-4 класс), среднее (5-9 класс) и старшее (10-11 класс). На каждом этапе необходимы специальные формы и методы обучения в соответствии с возрастными особенностями.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навыков информационной безопасности и культуры должно осуществляться не только на уроках информатики, но и на других предметах (например, обществознания, права, ОБЖ, основ проектирования  и т.д.), а также и во внеурочной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Полезно создавать проекты по данной тематике, проводить доклады и заседания, что позволит воспитать у учащегося не только культуру общения в сети, но и привить нравственность, ответственность за использование и передачу информации.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Достичь высоких результатов в воспитании невозможно без привлечения родителей. Очень часто родители не понимают и недооценивают угрозы, которым подвергается школьник, находящийся в сети Интернет. Некоторые из них считают, что ненормированное «сидение» ребенка в сети лучше, чем прогулки в сомнительных компаниях. Родители, с ранних лет обучая ребенка основам безопасности дома и на улице, между тем «выпуская» его в Интернет не представляют себе, что точно также нужно обучить его основам безопасности в сети. Ребенок абсолютно беззащитен перед потоком информации, сваливающейся на него из сети. Наша задача выработать в нем критическое мышление. С родителями необходимо вести постоянную разъяснительную работу, т.к. без понимания родителями данной проблемы невозможно ее устранить силами только образовательного учреждения. Формы работы с родителями могут быть разнообразны: выступления на родительских собраниях, индивидуальные беседы, информация на сайте школы, встречи со специалистами, семинарские занятия.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Должны быть разработаны специальные методические рекомендации для родителей по обеспечению информационной безопасности в сети Интернет. Они должны содержать классификацию Интернет угроз, рекомендации по обеспечению безопасности ребенка в сети Интернет дома (в зоне ответственности родителей).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Между тем существует ряд аспектов при работе с компьютером, а в частности, с сетью Интернет, негативно влияющих на физическое, моральное, духовное здоровье подрастающего поколения, порождающих проблемы в поведении у психически неустойчивых школьников, представляющих для детей угрозу.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средств решения этой проблемы может стать просвещение общественности и специальная подготовка профессионалов, в первую очередь, педагогов  в сфере безопасного поведения человека, специалиста, школьника в мире компьютерных технологий и Интернет.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 множество программ, позволяющих ограничить время работы за компьютером, отфильтровать содержимое Интернета, обезопасить маленького пользователя. Они называются программами Родительского контроля. Родительский контроль встроен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Это дает возможность контролировать использование компьютера ребенка в четырех направлениях: ограничивать время, которое он проводит за экраном монитора, блокировать доступ к некоторым сайтам, блокировать доступ к другим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интернет-сервисам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запрещать запуск некоторых игр и программ.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среднем уровне защиты, работает фильтр на сайты, посвященные оружию, наркотикам, разного рода непристойностям и содержащим нецензурную лексику.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Видеть в современной технике только добро или только зло - это крайности, которых следует избегать. Техника всего лишь инструмент в человеческих руках, предназначенный для достижения тех или иных целей. И как при использовании любого инструмента, работа в Интернет требует определенной техники, а точнее - культуры безопасности.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Комплексное решение поставленной задачи со стороны семьи и школы позволит значительно сократить риски причинения различного рода ущерба ребенку со стороны сети Интернет. Обеспечение  информационной  безопасности и воспитание информационной культуры должно стать приоритетным направлением работы современного образовательного учреждения.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информационной культуры и безопасности - процесс длительный и сложный, но важный и необходимый. Интернет может быть и всемирной энциклопедией, объединяющей информационные ресурсы во всем мире. Но он может превратиться и в зловещую паутину, губящую людей, если люди будут искать в ней нечистоты и превращать ее во всемирную помойку. Задача взрослых (педагогов, родителей) - формирование разносторонней интеллектуальной личности, высокий нравственный уровень которой будет гарантией ее информационной безопасности.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связи с этим необходимо направить все усилия на защиту детей от информации, причиняющей вред их здоровью и развитию. Просвещение подрастающего поколения, знание ребенком элементарных правил отбора информации, а также умение ею пользоваться способствует развитию системы защиты прав детей.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Обеспечение  государством информационной безопасности детей, защита их физического, умственного и нравственного развития во всех аудиовизуальных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медиауслугах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электронных СМИ – требование международного права.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российскому законодательству 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информационная безопасность детей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это состояние защищенности детей, при котором отсутствует риск, связанный с причинением информацией, в том числе распространяемой в сети Интернет, вреда их здоровью, физическому, психическому, духовному и нравственному развитию (Федеральный закон от 29.01.2010 № 436-ФЗ "О защите детей от информации, причиняющей вред их здоровью и развитию")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Преодолеть нежелательное воздействие компьютера возможно только совместными усилиями учителей, родителей и самих школьников.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задача сегодня – обеспечение безопасности детей, не способных иногда правильно оценить степень угрозы информации, которую они воспринимают или передают, так как темпы информатизации оказались столь быстрыми, что и семья и школа оказались не готовы к угрозам нового типа, методы борьбы с которыми еще только разрабатываются.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же опасности ждут учащегося в сети Интернет? Прежде всего можно выделить следующие:</a:t>
            </a: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суицид-сайты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 которых дети получают информацию о «способах» расстаться с жизнью;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сайты-форумы потенциальных самоубийц;</a:t>
            </a: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наркосайты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Интернет пестрит новостями о "пользе” употребления марихуаны, рецептами и советами изготовления "зелья”;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сайты, разжигающие национальную рознь и расовое неприятие: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экстремизм, национализм, фашизм;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сайты порнографической направленности;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сайты знакомств. Виртуальное общение разрушает способность к общению реальному, "убивает” коммуникативные навыки подростка;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секты. Виртуальный собеседник не схватит за руку, но ему вполне по силам "проникнуть в мысли” и повлиять на взгляды на мир.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далеко не весь список угроз сети Интернет. Любой школьник может попасть на такие сайты случайно: кликнув по всплывшему баннеру или перейдя по ссылке. Есть дети, которые ищут подобную информацию специально, и естественно, находят. Кроме этого, появились  психологические отклонения, такие как компьютерная и Интернет– зависимость,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игромания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(зависимость от компьютерных игр). Для преодоления негативного воздействия сети Интернет на детей, в образовательном учреждении должна проводиться целенаправленная воспитательная работа учителей совместно с родителями.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A8B8-8E8E-48AC-B043-542AEEC22C6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F4D3D-5564-4C70-A732-C39F287E9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EAD80-38A8-4BEB-9A9E-E18116CCE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7B251-7E72-41BC-945A-C50DA06DA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C99E-0BA6-4005-A430-24D667B32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744BE-4550-469F-A75A-98D265FBC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55310-B131-4115-A4D6-0815AE85A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AAC1C-BC81-41EF-A720-908941EBD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2B196-4FC1-42EB-A18A-A5DE8D539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958C-D8E0-4718-A935-6C31EE4C4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CB203-7CE4-4143-BFE2-4CC609B68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30343-1570-4C88-926B-FDB6605C0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CEA654-3DFE-4C6C-9521-AF20B48A9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2;&#1074;&#1080;&#1083;&#1072;%20&#1080;&#1089;&#1087;&#1086;&#1083;&#1100;&#1079;&#1086;&#1074;&#1072;&#1085;&#1080;&#1103;%20&#1089;&#1077;&#1090;&#1080;%20&#1048;&#1085;&#1090;&#1077;&#1088;&#1085;&#1077;&#1090;.do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0;&#1083;&#1072;&#1089;&#1089;&#1080;&#1092;&#1080;&#1082;&#1072;&#1090;&#1086;&#1088;%20&#1080;&#1085;&#1092;&#1086;&#1088;&#1084;&#1072;&#1094;&#1080;&#1080;,%20&#1088;&#1072;&#1089;&#1087;&#1088;&#1086;&#1089;&#1090;&#1088;&#1072;&#1085;&#1077;&#1085;&#1080;&#1077;%20&#1082;&#1086;&#1090;&#1086;&#1088;&#1086;&#1081;%20&#1079;&#1072;&#1087;&#1088;&#1077;&#1097;&#1077;&#1085;&#1086;.do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071546"/>
            <a:ext cx="7772400" cy="1112835"/>
          </a:xfrm>
        </p:spPr>
        <p:txBody>
          <a:bodyPr/>
          <a:lstStyle/>
          <a:p>
            <a:pPr eaLnBrk="1" hangingPunct="1"/>
            <a:r>
              <a:rPr lang="ru-RU" dirty="0" smtClean="0"/>
              <a:t>Организация информационно-безопасного процесса в школе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57422" y="2857496"/>
            <a:ext cx="6400800" cy="1252534"/>
          </a:xfrm>
        </p:spPr>
        <p:txBody>
          <a:bodyPr/>
          <a:lstStyle/>
          <a:p>
            <a:pPr algn="r"/>
            <a:endParaRPr lang="ru-RU" sz="2000" dirty="0"/>
          </a:p>
        </p:txBody>
      </p:sp>
      <p:pic>
        <p:nvPicPr>
          <p:cNvPr id="3" name="Picture 2" descr="http://mts-info.net/wp-content/uploads/2013/10/bezopasnii-internet-m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214818"/>
            <a:ext cx="4423311" cy="2163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7emya.ru/wp-content/uploads/2012/10/%D0%A2%D0%B5%D1%80%D1%80%D0%B8%D1%82%D0%BE%D1%80%D0%B8%D1%8F-%D0%B8%D0%BD%D1%82%D0%B5%D1%80%D0%BD%D0%B5%D1%82-%D0%B1%D0%B5%D0%B7%D0%BE%D0%BF%D0%B0%D1%81%D0%BD%D0%BE%D1%81%D1%82%D0%B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3952875" cy="3114676"/>
          </a:xfrm>
          <a:prstGeom prst="rect">
            <a:avLst/>
          </a:prstGeom>
          <a:noFill/>
        </p:spPr>
      </p:pic>
      <p:pic>
        <p:nvPicPr>
          <p:cNvPr id="5" name="Picture 6" descr="http://coko.beluno.ru/i/images/internet.jpg"/>
          <p:cNvPicPr>
            <a:picLocks noChangeAspect="1" noChangeArrowheads="1"/>
          </p:cNvPicPr>
          <p:nvPr/>
        </p:nvPicPr>
        <p:blipFill>
          <a:blip r:embed="rId4" cstate="print"/>
          <a:srcRect l="39132" t="37351"/>
          <a:stretch>
            <a:fillRect/>
          </a:stretch>
        </p:blipFill>
        <p:spPr bwMode="auto">
          <a:xfrm>
            <a:off x="4929190" y="3357562"/>
            <a:ext cx="3385830" cy="2649485"/>
          </a:xfrm>
          <a:prstGeom prst="rect">
            <a:avLst/>
          </a:prstGeom>
          <a:noFill/>
        </p:spPr>
      </p:pic>
      <p:pic>
        <p:nvPicPr>
          <p:cNvPr id="6" name="Picture 6" descr="https://encrypted-tbn3.gstatic.com/images?q=tbn:ANd9GcR83HOdlVRxxORzdxYI3EBdCw1i17KmtRnr29bhnMc-GNS1d-A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71480"/>
            <a:ext cx="3402645" cy="2571768"/>
          </a:xfrm>
          <a:prstGeom prst="rect">
            <a:avLst/>
          </a:prstGeom>
          <a:noFill/>
        </p:spPr>
      </p:pic>
      <p:pic>
        <p:nvPicPr>
          <p:cNvPr id="7" name="Picture 6" descr="http://iservicegroup.ru/images/stories/advego/interesnoe-iphone/interesdet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214818"/>
            <a:ext cx="393009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Программа </a:t>
            </a:r>
            <a:br>
              <a:rPr lang="ru-RU" dirty="0"/>
            </a:br>
            <a:r>
              <a:rPr lang="ru-RU" dirty="0"/>
              <a:t>обучения правилам безопасного поведения в Интернет – пространстве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smartsourcing.ru/uploads/thumbs/post_947.jpg?13160053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428604"/>
            <a:ext cx="2132933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76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Цели, задачи  программы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51520" y="980728"/>
            <a:ext cx="8496300" cy="43971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400" dirty="0" smtClean="0"/>
              <a:t>.  </a:t>
            </a:r>
          </a:p>
          <a:p>
            <a:pPr eaLnBrk="1" hangingPunct="1"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обеспечения информационной безопасности детей и подростков при обучении, организации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деятельности и свободном использовании современных информационно-коммуникационных технологий (в частности сети Интернет).</a:t>
            </a:r>
          </a:p>
          <a:p>
            <a:pPr eaLnBrk="1" hangingPunct="1"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и расширение компетентностей работников образования в области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медиабезопасного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поведения детей и подростков;</a:t>
            </a:r>
          </a:p>
          <a:p>
            <a:pPr algn="just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формирования информационной культуры как фактора обеспечения информационной безопасности;</a:t>
            </a:r>
          </a:p>
          <a:p>
            <a:pPr algn="just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с нормативно-правовых документов по вопросам  защиты детей от информации, причиняющей вред их здоровью и развитию;</a:t>
            </a:r>
          </a:p>
          <a:p>
            <a:pPr algn="just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знаний в области безопасности детей использующих Интернет;</a:t>
            </a:r>
          </a:p>
          <a:p>
            <a:pPr algn="just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организации просветительской работы с родителями и     общественностью.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9342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Для организации безопасного доступа к сети Интернет создаются следующие условия: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67545" y="1916113"/>
            <a:ext cx="8352606" cy="288131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учреждении  разработаны и утверждены: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РЕГЛАМЕНТ по работе учителей и школьников в сети Интернет </a:t>
            </a:r>
          </a:p>
          <a:p>
            <a:pPr algn="just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ПРАВИЛА использования сети Интернет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ИНСТРУКЦИЯ пользователя по безопасной работе в сети Интернет. </a:t>
            </a:r>
          </a:p>
          <a:p>
            <a:pPr algn="just" eaLnBrk="1" hangingPunct="1"/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КЛАССИФИКАТОРы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информации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, распространение которой запрещено либо ограничено в образовательных учреждениях в соответствии с законодательством Российской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Федерации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того, необходимо контролировать использование учащимися сети Интернет с помощью программно-технических средств, а также вести журнал учета времени работы в Интернет.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для педагогов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3124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67972"/>
                <a:gridCol w="2961670"/>
              </a:tblGrid>
              <a:tr h="582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Наименование мероприятия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Ответственный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/>
                        <a:t>Изучение нормативных документов по организации безопасного доступа к сети Интернет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/>
                        <a:t>Школьные методические объединения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714884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для обучающихся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3124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67972"/>
                <a:gridCol w="2961670"/>
              </a:tblGrid>
              <a:tr h="582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Наименование мероприятия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Ответственный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dirty="0"/>
                        <a:t>Уроки безопасности работы в Интернет для учащихся 1–4, 5–9, 10– 11 классов.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/>
                        <a:t>Классные руководители 1-11 классов.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/>
              <a:t>Мероприятия для обучающихся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606760" cy="5412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06496"/>
                <a:gridCol w="2000264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Наименование мероприятия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Ответственный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0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/>
                        <a:t>- Классные часы, задачей которых является ознакомление учащихся с опасностями, которые подстерегают их в Интернете: </a:t>
                      </a:r>
                      <a:endParaRPr lang="ru-RU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/>
                        <a:t>«Безопасность в сети Интернет» (5-6 </a:t>
                      </a:r>
                      <a:r>
                        <a:rPr lang="ru-RU" sz="2400" dirty="0" err="1"/>
                        <a:t>кл</a:t>
                      </a:r>
                      <a:r>
                        <a:rPr lang="ru-RU" sz="2400" dirty="0"/>
                        <a:t>.), </a:t>
                      </a:r>
                      <a:endParaRPr lang="ru-RU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/>
                        <a:t>«Развлечения и безопасность в Интернете», </a:t>
                      </a:r>
                      <a:endParaRPr lang="ru-RU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/>
                        <a:t>«Темная сторона Интернета» (7-8 </a:t>
                      </a:r>
                      <a:r>
                        <a:rPr lang="ru-RU" sz="2400" dirty="0" err="1"/>
                        <a:t>кл</a:t>
                      </a:r>
                      <a:r>
                        <a:rPr lang="ru-RU" sz="2400" dirty="0"/>
                        <a:t>.), </a:t>
                      </a:r>
                      <a:endParaRPr lang="ru-RU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/>
                        <a:t>«Опасности в Интернете» </a:t>
                      </a:r>
                      <a:endParaRPr lang="ru-RU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/>
                        <a:t>«Как обнаружить ложь и остаться правдивым в Интернете», </a:t>
                      </a:r>
                      <a:endParaRPr lang="ru-RU" sz="20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/>
                        <a:t>«Остерегайся мошенничества в Интернете»  (9-11 </a:t>
                      </a:r>
                      <a:r>
                        <a:rPr lang="ru-RU" sz="2400" dirty="0" err="1"/>
                        <a:t>кл</a:t>
                      </a:r>
                      <a:r>
                        <a:rPr lang="ru-RU" sz="2400" dirty="0"/>
                        <a:t>.).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 Классные руководители 5-11 классов.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49" r="3423"/>
          <a:stretch/>
        </p:blipFill>
        <p:spPr bwMode="auto">
          <a:xfrm>
            <a:off x="6858016" y="4664129"/>
            <a:ext cx="2321460" cy="218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для обучающихся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398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43560"/>
                <a:gridCol w="2786082"/>
              </a:tblGrid>
              <a:tr h="739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Наименование мероприятия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Ответственный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98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Организация и проведение конкурса детских работ «Мой безопасный Интернет» с номинациями:</a:t>
                      </a:r>
                      <a:endParaRPr lang="ru-RU" sz="2000" dirty="0"/>
                    </a:p>
                    <a:p>
                      <a:pPr marL="274320" indent="-228600" algn="l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2400" dirty="0"/>
                        <a:t>o       Плакат,</a:t>
                      </a:r>
                      <a:endParaRPr lang="ru-RU" sz="2000" dirty="0"/>
                    </a:p>
                    <a:p>
                      <a:pPr marL="274320" indent="-228600" algn="l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2400" dirty="0"/>
                        <a:t>o       Рассказ о позитивном контенте («Мои любимые сайты», «Любимые сайты нашей семьи»)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Зам. директора по УВР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227" y="4714884"/>
            <a:ext cx="3173460" cy="214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для обучающихся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45447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7941"/>
                <a:gridCol w="2561701"/>
              </a:tblGrid>
              <a:tr h="582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Наименование мероприятия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Ответственный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Игра-путешествие «Весёлый Интернет» (обзор детских сайтов) – возраст младшие школьники.</a:t>
                      </a:r>
                      <a:endParaRPr lang="ru-RU" sz="2000" dirty="0"/>
                    </a:p>
                    <a:p>
                      <a:pPr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400" dirty="0" smtClean="0"/>
                        <a:t>Экспресс-опрос </a:t>
                      </a:r>
                      <a:r>
                        <a:rPr lang="ru-RU" sz="2400" dirty="0"/>
                        <a:t>«Детки в сетке</a:t>
                      </a:r>
                      <a:r>
                        <a:rPr lang="ru-RU" sz="2400" dirty="0" smtClean="0"/>
                        <a:t>».</a:t>
                      </a:r>
                    </a:p>
                    <a:p>
                      <a:pPr algn="l">
                        <a:spcAft>
                          <a:spcPts val="0"/>
                        </a:spcAft>
                        <a:buFontTx/>
                        <a:buNone/>
                      </a:pPr>
                      <a:endParaRPr lang="ru-RU" sz="20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Памятки </a:t>
                      </a:r>
                      <a:r>
                        <a:rPr lang="ru-RU" sz="2400" dirty="0"/>
                        <a:t>и буклеты для детей:</a:t>
                      </a:r>
                      <a:endParaRPr lang="ru-RU" sz="2000" dirty="0"/>
                    </a:p>
                    <a:p>
                      <a:pPr marL="274320" indent="-228600" algn="l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2400" dirty="0" smtClean="0"/>
                        <a:t>-</a:t>
                      </a:r>
                      <a:r>
                        <a:rPr lang="ru-RU" sz="2400" dirty="0"/>
                        <a:t> </a:t>
                      </a:r>
                      <a:r>
                        <a:rPr lang="ru-RU" sz="2400" dirty="0" smtClean="0"/>
                        <a:t>«</a:t>
                      </a:r>
                      <a:r>
                        <a:rPr lang="ru-RU" sz="2400" dirty="0"/>
                        <a:t>Защити себя сам!» (советы детям для безопасного поиска в Интернете).</a:t>
                      </a:r>
                      <a:endParaRPr lang="ru-RU" sz="2000" dirty="0"/>
                    </a:p>
                    <a:p>
                      <a:pPr marL="274320" indent="-228600" algn="l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2400" dirty="0" smtClean="0"/>
                        <a:t>-</a:t>
                      </a:r>
                      <a:r>
                        <a:rPr lang="ru-RU" sz="2400" dirty="0"/>
                        <a:t> </a:t>
                      </a:r>
                      <a:r>
                        <a:rPr lang="ru-RU" sz="2400" dirty="0" smtClean="0"/>
                        <a:t>«</a:t>
                      </a:r>
                      <a:r>
                        <a:rPr lang="ru-RU" sz="2400" dirty="0"/>
                        <a:t>Безопасный Интернет – детям» </a:t>
                      </a:r>
                      <a:endParaRPr lang="ru-RU" sz="2000" dirty="0"/>
                    </a:p>
                    <a:p>
                      <a:pPr marL="274320" indent="-228600" algn="l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2400" dirty="0" smtClean="0"/>
                        <a:t>- </a:t>
                      </a:r>
                      <a:r>
                        <a:rPr lang="ru-RU" sz="2400" dirty="0"/>
                        <a:t>«Интернет-ресурсы для детей» (полезные сайты).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Учителя начальных классов.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1837054" cy="185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для обучающихся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8254"/>
                <a:gridCol w="5684778"/>
                <a:gridCol w="2088232"/>
              </a:tblGrid>
              <a:tr h="582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№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Наименование мероприятия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Ответственный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/>
                        <a:t>6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На уроках информатики провести беседы, диспуты: </a:t>
                      </a:r>
                      <a:endParaRPr lang="ru-RU" sz="2400" dirty="0" smtClean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«</a:t>
                      </a:r>
                      <a:r>
                        <a:rPr lang="ru-RU" sz="2400" dirty="0"/>
                        <a:t>Безопасность при работе в Интернете», </a:t>
                      </a:r>
                      <a:endParaRPr lang="ru-RU" sz="20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«О личной безопасности в Интернет», </a:t>
                      </a:r>
                      <a:endParaRPr lang="ru-RU" sz="20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«Сетевой этикет», «Этика сетевого общения » (7-8 классы), </a:t>
                      </a:r>
                      <a:endParaRPr lang="ru-RU" sz="20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«Форумы и чаты в  Интернет», </a:t>
                      </a:r>
                      <a:endParaRPr lang="ru-RU" sz="20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«Информационная безопасность сетевой технологии работы» (9-11 классы).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Учителя информатики.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712263"/>
            <a:ext cx="2182326" cy="152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http://www.3dnews.ru/assets/external/illustrations/2012/10/02/635996/ipad-mini-64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14488"/>
            <a:ext cx="3314723" cy="207170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86182" y="274638"/>
            <a:ext cx="4900618" cy="1143000"/>
          </a:xfrm>
        </p:spPr>
        <p:txBody>
          <a:bodyPr/>
          <a:lstStyle/>
          <a:p>
            <a:r>
              <a:rPr lang="ru-RU" dirty="0" smtClean="0"/>
              <a:t>Интернет: </a:t>
            </a:r>
            <a:br>
              <a:rPr lang="ru-RU" dirty="0" smtClean="0"/>
            </a:br>
            <a:r>
              <a:rPr lang="ru-RU" dirty="0" smtClean="0"/>
              <a:t>хорошо или плохо</a:t>
            </a:r>
            <a:endParaRPr lang="ru-RU" dirty="0"/>
          </a:p>
        </p:txBody>
      </p:sp>
      <p:pic>
        <p:nvPicPr>
          <p:cNvPr id="43010" name="Picture 2" descr="http://www.conpay.ru/blog/wp-content/uploads/2012/10/plusmin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928670"/>
            <a:ext cx="2857500" cy="2105026"/>
          </a:xfrm>
          <a:prstGeom prst="rect">
            <a:avLst/>
          </a:prstGeom>
          <a:noFill/>
        </p:spPr>
      </p:pic>
      <p:pic>
        <p:nvPicPr>
          <p:cNvPr id="43012" name="Picture 4" descr="http://panna.org.ua/uploads/posts/2013-02/1360315456_smm_0.jpg"/>
          <p:cNvPicPr>
            <a:picLocks noChangeAspect="1" noChangeArrowheads="1"/>
          </p:cNvPicPr>
          <p:nvPr/>
        </p:nvPicPr>
        <p:blipFill>
          <a:blip r:embed="rId5" cstate="print"/>
          <a:srcRect l="9375" t="5625" r="8124" b="6249"/>
          <a:stretch>
            <a:fillRect/>
          </a:stretch>
        </p:blipFill>
        <p:spPr bwMode="auto">
          <a:xfrm>
            <a:off x="2857488" y="3000372"/>
            <a:ext cx="3143272" cy="3357586"/>
          </a:xfrm>
          <a:prstGeom prst="rect">
            <a:avLst/>
          </a:prstGeom>
          <a:noFill/>
        </p:spPr>
      </p:pic>
      <p:pic>
        <p:nvPicPr>
          <p:cNvPr id="43014" name="Picture 6" descr="http://jelezyka.com/uploads/posts/2012-12/1354315790_ipad-miniplyusy-i-minusy-planshe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857628"/>
            <a:ext cx="2510095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для обучающихся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3124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8254"/>
                <a:gridCol w="5009255"/>
                <a:gridCol w="2763755"/>
              </a:tblGrid>
              <a:tr h="582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№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Наименование мероприятия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Ответственный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8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Анкетирование  обучающихся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Зам.директора,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Психолог , классные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руководители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865612" cy="25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для родителей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2" cy="3569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67972"/>
                <a:gridCol w="2961670"/>
              </a:tblGrid>
              <a:tr h="582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Наименование мероприятия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Ответственный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/>
                        <a:t>- Выступление на родительском собрании на тему: «Быть или не быть Интернету в компьютере вашего ребенка?»</a:t>
                      </a:r>
                      <a:endParaRPr lang="ru-RU" sz="24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/>
                        <a:t>- Анкетирование «Знают ли родители, с кем общается их ребенок в сети?»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Зам.директора,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Психолог , классные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руководители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2504"/>
            <a:ext cx="3716113" cy="278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u="sng" dirty="0" smtClean="0"/>
              <a:t>Джентльменское соглашение родителей и детей</a:t>
            </a:r>
            <a:endParaRPr lang="ru-RU" dirty="0"/>
          </a:p>
        </p:txBody>
      </p:sp>
      <p:pic>
        <p:nvPicPr>
          <p:cNvPr id="6" name="Picture 2" descr="http://education.simcat.ru/school34/img/1394895990_(yarlik)_bezopasniy_inter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034166" cy="2000264"/>
          </a:xfrm>
          <a:prstGeom prst="rect">
            <a:avLst/>
          </a:prstGeom>
          <a:noFill/>
        </p:spPr>
      </p:pic>
      <p:pic>
        <p:nvPicPr>
          <p:cNvPr id="7" name="Picture 12" descr="http://wikiprob.ru/wp-content/uploads/2012/05/UtMmNlMS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57166"/>
            <a:ext cx="1905003" cy="1905003"/>
          </a:xfrm>
          <a:prstGeom prst="rect">
            <a:avLst/>
          </a:prstGeom>
          <a:noFill/>
        </p:spPr>
      </p:pic>
      <p:pic>
        <p:nvPicPr>
          <p:cNvPr id="9" name="Picture 18" descr="http://pozitive.org/images/stati/windows/parental-contr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857628"/>
            <a:ext cx="3929069" cy="2681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15436" cy="528641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Сообщить родителям свое регистрационное имя и пароль, если ребенку разрешено участвовать в чатах или </a:t>
            </a:r>
            <a:r>
              <a:rPr lang="ru-RU" sz="2600" dirty="0" err="1" smtClean="0">
                <a:solidFill>
                  <a:schemeClr val="accent6">
                    <a:lumMod val="75000"/>
                  </a:schemeClr>
                </a:solidFill>
              </a:rPr>
              <a:t>блогах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accent6">
                    <a:lumMod val="75000"/>
                  </a:schemeClr>
                </a:solidFill>
              </a:rPr>
              <a:t>e-mail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 адрес и пароль почтового ящика.</a:t>
            </a:r>
          </a:p>
          <a:p>
            <a:pPr>
              <a:buNone/>
            </a:pPr>
            <a:r>
              <a:rPr lang="ru-RU" sz="2600" dirty="0" smtClean="0"/>
              <a:t>2. </a:t>
            </a:r>
            <a:r>
              <a:rPr lang="ru-RU" sz="2600" dirty="0" smtClean="0">
                <a:solidFill>
                  <a:srgbClr val="800000"/>
                </a:solidFill>
              </a:rPr>
              <a:t>Никому, кроме родителей, эти сведения сообщать категорически нельзя.</a:t>
            </a:r>
          </a:p>
          <a:p>
            <a:pPr>
              <a:buNone/>
            </a:pPr>
            <a:r>
              <a:rPr lang="ru-RU" sz="2600" dirty="0" smtClean="0"/>
              <a:t>3. 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Не сообщать без разрешения родителей для каждого отдельного случая личную информацию (домашний адрес, номер телефона, номер школы, место работы родителей).</a:t>
            </a:r>
          </a:p>
          <a:p>
            <a:pPr>
              <a:buNone/>
            </a:pPr>
            <a:r>
              <a:rPr lang="ru-RU" sz="2600" dirty="0" smtClean="0"/>
              <a:t>4. </a:t>
            </a:r>
            <a:r>
              <a:rPr lang="ru-RU" sz="2600" dirty="0" smtClean="0">
                <a:solidFill>
                  <a:srgbClr val="800000"/>
                </a:solidFill>
              </a:rPr>
              <a:t>Не отправлять без разрешения родителей свои фотографии или фотографии членов семьи другим людям через Интернет.</a:t>
            </a:r>
          </a:p>
          <a:p>
            <a:pPr>
              <a:buNone/>
            </a:pPr>
            <a:r>
              <a:rPr lang="ru-RU" sz="2600" dirty="0" smtClean="0"/>
              <a:t>5. 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</a:rPr>
              <a:t>Сразу обратиться к родителям, если ребенок увидит нечто неприятное, тревожащее, угрожающее на сайте или в электронной почте.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715436" cy="628654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6. </a:t>
            </a:r>
            <a:r>
              <a:rPr lang="ru-RU" sz="2800" dirty="0" smtClean="0">
                <a:solidFill>
                  <a:srgbClr val="800000"/>
                </a:solidFill>
              </a:rPr>
              <a:t>Не соглашаться лично встретиться с человеком, с которым ребенок познакомился в Сети.</a:t>
            </a:r>
          </a:p>
          <a:p>
            <a:pPr>
              <a:buNone/>
            </a:pPr>
            <a:r>
              <a:rPr lang="ru-RU" sz="2800" dirty="0" smtClean="0"/>
              <a:t>7.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Если кто-то предлагает ребенку какой-то "секрет" - тут же сообщить об этом родителям.</a:t>
            </a:r>
          </a:p>
          <a:p>
            <a:pPr>
              <a:buNone/>
            </a:pPr>
            <a:r>
              <a:rPr lang="ru-RU" sz="2800" dirty="0" smtClean="0"/>
              <a:t>8. </a:t>
            </a:r>
            <a:r>
              <a:rPr lang="ru-RU" sz="2800" dirty="0" smtClean="0">
                <a:solidFill>
                  <a:srgbClr val="800000"/>
                </a:solidFill>
              </a:rPr>
              <a:t>Не скачивать, не устанавливать, не копировать ничего с дисков или из Интернета без разрешения родителей на каждый отдельный случай.</a:t>
            </a:r>
          </a:p>
          <a:p>
            <a:pPr>
              <a:buNone/>
            </a:pPr>
            <a:r>
              <a:rPr lang="ru-RU" sz="2800" dirty="0" smtClean="0"/>
              <a:t>9.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Не делать без разрешения родителей в Интернете ничего, что требует оплаты.</a:t>
            </a:r>
          </a:p>
          <a:p>
            <a:pPr>
              <a:buNone/>
            </a:pPr>
            <a:r>
              <a:rPr lang="ru-RU" sz="2800" dirty="0" smtClean="0"/>
              <a:t>10.</a:t>
            </a:r>
            <a:r>
              <a:rPr lang="ru-RU" sz="2800" dirty="0" smtClean="0">
                <a:solidFill>
                  <a:srgbClr val="800000"/>
                </a:solidFill>
              </a:rPr>
              <a:t>Проявлять уважение к собеседникам в Интернете, вести себя так, чтобы не обидеть и не рассердить человека.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511156"/>
          </a:xfrm>
        </p:spPr>
        <p:txBody>
          <a:bodyPr/>
          <a:lstStyle/>
          <a:p>
            <a:r>
              <a:rPr lang="ru-RU" dirty="0" smtClean="0"/>
              <a:t>Опасности Интернета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857232"/>
          <a:ext cx="8643998" cy="5308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5978"/>
                <a:gridCol w="64980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/>
                        <a:t>Порнография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Опасна избыточной информацией и грубым, часто </a:t>
                      </a:r>
                    </a:p>
                    <a:p>
                      <a:r>
                        <a:rPr lang="ru-RU" sz="1800" kern="1200" dirty="0" smtClean="0"/>
                        <a:t>извращенным, натурализмом. Мешает развитию естественных эмоциональных привязанностей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/>
                        <a:t>Депрессивные молодежные течения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Ребенок может поверить, что шрамы – лучшее украшение, а </a:t>
                      </a:r>
                    </a:p>
                    <a:p>
                      <a:r>
                        <a:rPr lang="ru-RU" sz="1800" kern="1200" dirty="0" smtClean="0"/>
                        <a:t>суицид – всего лишь способ избавления от проблем.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/>
                        <a:t>Наркотики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Интернет пестрит новостями о “пользе” употребления марихуаны, рецептами и советами изготовления “зелья”.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/>
                        <a:t> Сайты знакомств, социальные сети, </a:t>
                      </a:r>
                      <a:r>
                        <a:rPr lang="ru-RU" sz="1800" b="1" kern="1200" dirty="0" err="1" smtClean="0"/>
                        <a:t>блоги</a:t>
                      </a:r>
                      <a:r>
                        <a:rPr lang="ru-RU" sz="1800" b="1" kern="1200" dirty="0" smtClean="0"/>
                        <a:t> и чаты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Виртуальное общение разрушает способность к общению </a:t>
                      </a:r>
                    </a:p>
                    <a:p>
                      <a:r>
                        <a:rPr lang="ru-RU" sz="1800" kern="1200" dirty="0" smtClean="0"/>
                        <a:t>реальному, “убивает” коммуникативные навыки, которые мы невольно приобретаем с самого раннего детства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/>
                        <a:t>Секты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Виртуальный собеседник не схватит за руку, но ему вполне по силам  “проникнуть в мысли” и повлиять на взгляды на мир.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/>
                        <a:t>Экстремизм, национализм, фашизм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Все широкие возможности Интернета используются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представителями экстремистских течений для того, чтобы </a:t>
                      </a:r>
                    </a:p>
                    <a:p>
                      <a:r>
                        <a:rPr lang="ru-RU" sz="1800" kern="1200" dirty="0" smtClean="0"/>
                        <a:t>заманить в свои ряды новичков.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6" descr="http://telekomza.ru/wp-content/uploads/2013/08/%D0%9E%D0%BF%D0%B5%D1%80%D0%B0%D1%82%D0%BE%D1%80%D1%8B-%D0%BD%D0%B0%D0%BF%D0%BE%D0%BC%D0%BD%D1%8F%D1%82-%D0%B0%D0%B1%D0%BE%D0%BD%D0%B5%D0%BD%D1%82%D0%B0%D0%BC-%D0%BE%D0%B1-%D1%83%D1%81%D0%BB%D1%83%D0%B3%D0%B5-%C2%AB%D0%A0%D0%BE%D0%B4%D0%B8%D1%82%D0%B5%D0%BB%D1%8C%D1%81%D0%BA%D0%B8%D0%B9-%D0%BA%D0%BE%D0%BD%D1%82%D1%80%D0%BE%D0%BB%D1%8C%C2%B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4070" y="0"/>
            <a:ext cx="1559930" cy="1340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90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6172" r="15124" b="7407"/>
          <a:stretch>
            <a:fillRect/>
          </a:stretch>
        </p:blipFill>
        <p:spPr bwMode="auto">
          <a:xfrm>
            <a:off x="214282" y="142852"/>
            <a:ext cx="8715436" cy="640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tvkometa.ru/wp-content/uploads/2012/07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8162508" cy="5688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7628"/>
            <a:ext cx="1915936" cy="230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pict.3vx.ru/120327/fayl_sovmestnaya_rabota_teamwork_puzzle_conceptjpg__vikipediya_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57434" cy="235743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14480" y="785794"/>
            <a:ext cx="6900882" cy="4583122"/>
          </a:xfrm>
        </p:spPr>
        <p:txBody>
          <a:bodyPr/>
          <a:lstStyle/>
          <a:p>
            <a:r>
              <a:rPr lang="ru-RU" kern="1200" dirty="0" smtClean="0">
                <a:solidFill>
                  <a:schemeClr val="tx1"/>
                </a:solidFill>
              </a:rPr>
              <a:t/>
            </a:r>
            <a:br>
              <a:rPr lang="ru-RU" kern="1200" dirty="0" smtClean="0">
                <a:solidFill>
                  <a:schemeClr val="tx1"/>
                </a:solidFill>
              </a:rPr>
            </a:br>
            <a:r>
              <a:rPr lang="ru-RU" kern="1200" dirty="0" smtClean="0">
                <a:solidFill>
                  <a:schemeClr val="tx1"/>
                </a:solidFill>
              </a:rPr>
              <a:t>Задача взрослых  - формирование разносторонней интеллектуальной личности, высокий нравственный уровень которой будет гарантией ее информационной безопасности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28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rgbClr val="7030A0"/>
                </a:solidFill>
                <a:latin typeface="Bookman Old Style" pitchFamily="18" charset="0"/>
              </a:rPr>
              <a:t>Спасибо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rgbClr val="7030A0"/>
                </a:solidFill>
                <a:latin typeface="Bookman Old Style" pitchFamily="18" charset="0"/>
              </a:rPr>
              <a:t>за внимание!</a:t>
            </a:r>
          </a:p>
        </p:txBody>
      </p:sp>
      <p:pic>
        <p:nvPicPr>
          <p:cNvPr id="16387" name="Picture 3" descr="25199120_58f7e2b17546[1]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0" y="2666999"/>
            <a:ext cx="3095636" cy="3616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976971" cy="1714202"/>
          </a:xfrm>
        </p:spPr>
        <p:txBody>
          <a:bodyPr/>
          <a:lstStyle/>
          <a:p>
            <a:r>
              <a:rPr lang="ru-RU" sz="3200" dirty="0"/>
              <a:t>П.А.Астахов, уполномоченный при Президенте Российской Федерации по правам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843528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	«</a:t>
            </a:r>
            <a:r>
              <a:rPr lang="ru-RU" sz="2400" dirty="0"/>
              <a:t>Зачастую дети принимают все, что видят по телевизору и в Интернете, за чистую монету. В силу возраста, отсутствия жизненного опыта и знаний в области </a:t>
            </a:r>
            <a:r>
              <a:rPr lang="ru-RU" sz="2400" dirty="0" err="1"/>
              <a:t>медиаграмотности</a:t>
            </a:r>
            <a:r>
              <a:rPr lang="ru-RU" sz="2400" dirty="0"/>
              <a:t> они не всегда умеют распознать </a:t>
            </a:r>
            <a:r>
              <a:rPr lang="ru-RU" sz="2400" dirty="0" err="1"/>
              <a:t>манипулятивные</a:t>
            </a:r>
            <a:r>
              <a:rPr lang="ru-RU" sz="2400" dirty="0"/>
              <a:t> техники, используемые при подаче рекламной и иной информации, не анализируют степень достоверности информации и подлинность ее источников. Мы же хотим, чтобы ребята стали полноценными гражданами своей страны – теми, кто может  анализировать и критически относиться к информационной продукции. Они должны знать, какие опасности подстерегают их в сети и как их избежать»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36" r="16033" b="2692"/>
          <a:stretch/>
        </p:blipFill>
        <p:spPr bwMode="auto">
          <a:xfrm>
            <a:off x="7228491" y="0"/>
            <a:ext cx="1911734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39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Рекомендации Европейского Парламента и Совета ЕС от 20.12.2006 о защите несовершеннолетних и человеческого достоинства в Интернете,  решение Европейского парламента и Совета № 276/1999/ЕС о принятии долгосрочной плана действий Сообщества по содействию безопасному использованию Интернета посредством борьбы с незаконным и вредоносного содержимого в рамках глобальных сетей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571480"/>
            <a:ext cx="6300774" cy="1714512"/>
          </a:xfrm>
        </p:spPr>
        <p:txBody>
          <a:bodyPr/>
          <a:lstStyle/>
          <a:p>
            <a:r>
              <a:rPr lang="ru-RU" b="1" dirty="0" smtClean="0"/>
              <a:t>Информационная безопасность детей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pPr indent="1270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состояние защищенности детей, при котором отсутствует риск, связанный с причинением информацией вреда их здоровью и (или) физическому, психическому, духовному, нравственному развитию</a:t>
            </a:r>
          </a:p>
          <a:p>
            <a:pPr indent="12700" algn="ctr">
              <a:buNone/>
            </a:pPr>
            <a:r>
              <a:rPr lang="ru-RU" sz="2000" dirty="0" smtClean="0"/>
              <a:t>(Федеральный закон от 29.01.2010 № 436-ФЗ "О защите детей от информации, причиняющей вред их здоровью и развитию")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12" descr="http://wikiprob.ru/wp-content/uploads/2012/05/UtMmNlMS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1476375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> Нормативно-правовая база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0" y="620688"/>
            <a:ext cx="8892480" cy="43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.</a:t>
            </a:r>
            <a:r>
              <a:rPr lang="ru-RU" sz="2800" dirty="0" smtClean="0"/>
              <a:t> </a:t>
            </a:r>
            <a:r>
              <a:rPr lang="ru-RU" sz="1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«Об образовании в Российской Федерации», Закон РФ от 29.12.2012г.     № 273- ФЗ;</a:t>
            </a:r>
          </a:p>
          <a:p>
            <a:pPr eaLnBrk="1" hangingPunct="1">
              <a:buFontTx/>
              <a:buNone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Российской Федерации от 29 декабря 2010 г. № 436-ФЗ «О защите детей от информации, причиняющей вред их здоровью и развитию»; </a:t>
            </a:r>
          </a:p>
          <a:p>
            <a:pPr algn="just" eaLnBrk="1" hangingPunct="1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«Санитарно-эпидемиологических требований к условиям и организации обучения в общеобразовательных учреждениях»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2.4.2.2821-10.</a:t>
            </a:r>
          </a:p>
          <a:p>
            <a:pPr algn="just" eaLnBrk="1" hangingPunct="1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Президента РФ от 01.06.2012 N 761 «О Национальной стратегии действий в интересах детей на 2012 - 2017 годы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/>
            <a:endParaRPr lang="ru-RU" sz="1100" dirty="0"/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закон от 27.07.2006 N 149-ФЗ (ред. от 28.07.2012) "Об информации, информационных технологиях и о защите информации"</a:t>
            </a:r>
          </a:p>
          <a:p>
            <a:pPr algn="just"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820150" cy="16240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Единая стратегия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безопасности -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совместные усилия всех участников образовательного процесса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gray">
          <a:xfrm rot="5400000">
            <a:off x="69850" y="3159125"/>
            <a:ext cx="4206875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gray">
          <a:xfrm>
            <a:off x="1187450" y="4499045"/>
            <a:ext cx="207168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Педагогические </a:t>
            </a:r>
            <a:r>
              <a:rPr lang="ru-RU" sz="20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работники</a:t>
            </a:r>
            <a:endParaRPr lang="en-US" sz="2000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gray">
          <a:xfrm rot="5400000">
            <a:off x="2397125" y="3159125"/>
            <a:ext cx="4206875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0" name="Text Box 21"/>
          <p:cNvSpPr txBox="1">
            <a:spLocks noChangeArrowheads="1"/>
          </p:cNvSpPr>
          <p:nvPr/>
        </p:nvSpPr>
        <p:spPr bwMode="gray">
          <a:xfrm>
            <a:off x="3532188" y="4652963"/>
            <a:ext cx="19542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en-US" sz="2000" b="1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gray">
          <a:xfrm rot="5400000">
            <a:off x="4759325" y="3159125"/>
            <a:ext cx="4206875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4" name="Text Box 23"/>
          <p:cNvSpPr txBox="1">
            <a:spLocks noChangeArrowheads="1"/>
          </p:cNvSpPr>
          <p:nvPr/>
        </p:nvSpPr>
        <p:spPr bwMode="gray">
          <a:xfrm>
            <a:off x="5892800" y="4652963"/>
            <a:ext cx="191928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Учащиеся</a:t>
            </a:r>
            <a:endParaRPr lang="en-US" sz="2000" b="1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5" name="Picture 24" descr="RY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563" y="2247900"/>
            <a:ext cx="11080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25" descr="LB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163" y="2247900"/>
            <a:ext cx="117633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26" descr="YG_circl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2276475"/>
            <a:ext cx="1192213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Text Box 27"/>
          <p:cNvSpPr txBox="1">
            <a:spLocks noChangeArrowheads="1"/>
          </p:cNvSpPr>
          <p:nvPr/>
        </p:nvSpPr>
        <p:spPr bwMode="auto">
          <a:xfrm>
            <a:off x="1684338" y="2565400"/>
            <a:ext cx="912812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="1">
                <a:solidFill>
                  <a:srgbClr val="D13F11"/>
                </a:solidFill>
              </a:rPr>
              <a:t>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400" b="1">
              <a:solidFill>
                <a:srgbClr val="5F5F5F"/>
              </a:solidFill>
            </a:endParaRPr>
          </a:p>
        </p:txBody>
      </p:sp>
      <p:sp>
        <p:nvSpPr>
          <p:cNvPr id="10259" name="Text Box 28"/>
          <p:cNvSpPr txBox="1">
            <a:spLocks noChangeArrowheads="1"/>
          </p:cNvSpPr>
          <p:nvPr/>
        </p:nvSpPr>
        <p:spPr bwMode="auto">
          <a:xfrm>
            <a:off x="6362700" y="2565400"/>
            <a:ext cx="914400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>
                <a:solidFill>
                  <a:srgbClr val="D13F11"/>
                </a:solidFill>
              </a:rPr>
              <a:t>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400" b="1">
              <a:solidFill>
                <a:srgbClr val="5F5F5F"/>
              </a:solidFill>
            </a:endParaRPr>
          </a:p>
        </p:txBody>
      </p:sp>
      <p:sp>
        <p:nvSpPr>
          <p:cNvPr id="10260" name="Text Box 29"/>
          <p:cNvSpPr txBox="1">
            <a:spLocks noChangeArrowheads="1"/>
          </p:cNvSpPr>
          <p:nvPr/>
        </p:nvSpPr>
        <p:spPr bwMode="auto">
          <a:xfrm>
            <a:off x="4140200" y="2636838"/>
            <a:ext cx="784225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b="1">
                <a:solidFill>
                  <a:srgbClr val="D13F11"/>
                </a:solidFill>
              </a:rPr>
              <a:t>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400" b="1">
              <a:solidFill>
                <a:srgbClr val="5F5F5F"/>
              </a:solidFill>
            </a:endParaRPr>
          </a:p>
        </p:txBody>
      </p:sp>
      <p:pic>
        <p:nvPicPr>
          <p:cNvPr id="10261" name="Picture 30" descr="O_chevron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2600" y="3635375"/>
            <a:ext cx="4127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31" descr="O_chevron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4050" y="3635375"/>
            <a:ext cx="4127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32" descr="O_chevron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0513" y="3635375"/>
            <a:ext cx="4127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24944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/>
          <a:lstStyle/>
          <a:p>
            <a:pPr lvl="0"/>
            <a:r>
              <a:rPr lang="ru-RU" sz="2400" dirty="0"/>
              <a:t>суицид-сайты, на которых дети получают информацию о «способах» расстаться с жизнью;</a:t>
            </a:r>
          </a:p>
          <a:p>
            <a:pPr lvl="0"/>
            <a:r>
              <a:rPr lang="ru-RU" sz="2400" dirty="0"/>
              <a:t>сайты-форумы потенциальных самоубийц;</a:t>
            </a:r>
          </a:p>
          <a:p>
            <a:pPr lvl="0"/>
            <a:r>
              <a:rPr lang="ru-RU" sz="2400" dirty="0" err="1"/>
              <a:t>наркосайты</a:t>
            </a:r>
            <a:r>
              <a:rPr lang="ru-RU" sz="2400" dirty="0"/>
              <a:t>. Интернет пестрит новостями о "пользе” </a:t>
            </a:r>
            <a:r>
              <a:rPr lang="ru-RU" sz="2400" dirty="0" err="1"/>
              <a:t>употреблениямарихуаны</a:t>
            </a:r>
            <a:r>
              <a:rPr lang="ru-RU" sz="2400" dirty="0"/>
              <a:t>, рецептами и советами изготовления "зелья”;</a:t>
            </a:r>
          </a:p>
          <a:p>
            <a:pPr lvl="0"/>
            <a:r>
              <a:rPr lang="ru-RU" sz="2400" dirty="0"/>
              <a:t>сайты, разжигающие национальную рознь и расовое </a:t>
            </a:r>
            <a:r>
              <a:rPr lang="ru-RU" sz="2400" dirty="0" smtClean="0"/>
              <a:t>неприятие;</a:t>
            </a:r>
            <a:endParaRPr lang="ru-RU" sz="2400" dirty="0"/>
          </a:p>
          <a:p>
            <a:pPr lvl="0"/>
            <a:r>
              <a:rPr lang="ru-RU" sz="2400" dirty="0"/>
              <a:t>экстремизм, национализм, фашизм;</a:t>
            </a:r>
          </a:p>
          <a:p>
            <a:pPr lvl="0"/>
            <a:r>
              <a:rPr lang="ru-RU" sz="2400" dirty="0"/>
              <a:t>сайты порнографической направленности;</a:t>
            </a:r>
          </a:p>
          <a:p>
            <a:pPr lvl="0"/>
            <a:r>
              <a:rPr lang="ru-RU" sz="2400" dirty="0"/>
              <a:t>сайты знакомств. Виртуальное общение разрушает способность к общению реальному, "убивает” коммуникативные навыки подростка;</a:t>
            </a:r>
          </a:p>
          <a:p>
            <a:pPr lvl="0"/>
            <a:r>
              <a:rPr lang="ru-RU" sz="2400" dirty="0"/>
              <a:t>секты. Виртуальный собеседник не схватит за руку, но ему вполне по силам "проникнуть в мысли” и повлиять на взгляды на мир.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30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380287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По имеющимся данным, в России более 9 млн. пользователей Интернета ещё не достигли возраста 14 лет. Из них 25% детей ходят в Интернет под присмотром родителей, 75% бороздят его просторы в свободном плавании. Причем оказалось, что 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Line 13"/>
          <p:cNvSpPr>
            <a:spLocks noChangeShapeType="1"/>
          </p:cNvSpPr>
          <p:nvPr/>
        </p:nvSpPr>
        <p:spPr bwMode="gray">
          <a:xfrm>
            <a:off x="2362200" y="48545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gray">
          <a:xfrm rot="3419336">
            <a:off x="2078037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149" name="Text Box 15"/>
          <p:cNvSpPr txBox="1">
            <a:spLocks noChangeArrowheads="1"/>
          </p:cNvSpPr>
          <p:nvPr/>
        </p:nvSpPr>
        <p:spPr bwMode="gray">
          <a:xfrm>
            <a:off x="2133600" y="43211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6150" name="Line 16"/>
          <p:cNvSpPr>
            <a:spLocks noChangeShapeType="1"/>
          </p:cNvSpPr>
          <p:nvPr/>
        </p:nvSpPr>
        <p:spPr bwMode="gray">
          <a:xfrm>
            <a:off x="2362200" y="23399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gray">
          <a:xfrm rot="3419336">
            <a:off x="2078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152" name="Text Box 18"/>
          <p:cNvSpPr txBox="1">
            <a:spLocks noChangeArrowheads="1"/>
          </p:cNvSpPr>
          <p:nvPr/>
        </p:nvSpPr>
        <p:spPr bwMode="gray">
          <a:xfrm>
            <a:off x="2700338" y="1851025"/>
            <a:ext cx="57594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39% детей просматривали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порносайты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" name="Text Box 19"/>
          <p:cNvSpPr txBox="1">
            <a:spLocks noChangeArrowheads="1"/>
          </p:cNvSpPr>
          <p:nvPr/>
        </p:nvSpPr>
        <p:spPr bwMode="gray">
          <a:xfrm>
            <a:off x="2133600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154" name="Line 20"/>
          <p:cNvSpPr>
            <a:spLocks noChangeShapeType="1"/>
          </p:cNvSpPr>
          <p:nvPr/>
        </p:nvSpPr>
        <p:spPr bwMode="gray">
          <a:xfrm>
            <a:off x="2362200" y="31781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gray">
          <a:xfrm rot="3419336">
            <a:off x="2078037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156" name="Text Box 22"/>
          <p:cNvSpPr txBox="1">
            <a:spLocks noChangeArrowheads="1"/>
          </p:cNvSpPr>
          <p:nvPr/>
        </p:nvSpPr>
        <p:spPr bwMode="gray">
          <a:xfrm>
            <a:off x="2133600" y="26447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157" name="Line 23"/>
          <p:cNvSpPr>
            <a:spLocks noChangeShapeType="1"/>
          </p:cNvSpPr>
          <p:nvPr/>
        </p:nvSpPr>
        <p:spPr bwMode="gray">
          <a:xfrm>
            <a:off x="2363788" y="4014788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gray">
          <a:xfrm rot="3419336">
            <a:off x="2078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159" name="Text Box 25"/>
          <p:cNvSpPr txBox="1">
            <a:spLocks noChangeArrowheads="1"/>
          </p:cNvSpPr>
          <p:nvPr/>
        </p:nvSpPr>
        <p:spPr bwMode="gray">
          <a:xfrm>
            <a:off x="2133600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160" name="Line 26"/>
          <p:cNvSpPr>
            <a:spLocks noChangeShapeType="1"/>
          </p:cNvSpPr>
          <p:nvPr/>
        </p:nvSpPr>
        <p:spPr bwMode="gray">
          <a:xfrm>
            <a:off x="2362200" y="57150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27"/>
          <p:cNvSpPr>
            <a:spLocks noChangeArrowheads="1"/>
          </p:cNvSpPr>
          <p:nvPr/>
        </p:nvSpPr>
        <p:spPr bwMode="ltGray">
          <a:xfrm rot="3419336">
            <a:off x="2078037" y="513873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4700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162" name="Text Box 28"/>
          <p:cNvSpPr txBox="1">
            <a:spLocks noChangeArrowheads="1"/>
          </p:cNvSpPr>
          <p:nvPr/>
        </p:nvSpPr>
        <p:spPr bwMode="gray">
          <a:xfrm>
            <a:off x="2133600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6163" name="Text Box 29"/>
          <p:cNvSpPr txBox="1">
            <a:spLocks noChangeArrowheads="1"/>
          </p:cNvSpPr>
          <p:nvPr/>
        </p:nvSpPr>
        <p:spPr bwMode="gray">
          <a:xfrm>
            <a:off x="2700338" y="2713038"/>
            <a:ext cx="531018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19% - наблюдали сцены насилия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4" name="Text Box 30"/>
          <p:cNvSpPr txBox="1">
            <a:spLocks noChangeArrowheads="1"/>
          </p:cNvSpPr>
          <p:nvPr/>
        </p:nvSpPr>
        <p:spPr bwMode="gray">
          <a:xfrm>
            <a:off x="2700338" y="3552825"/>
            <a:ext cx="814228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16%- интересовались азартными играми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5" name="Text Box 31"/>
          <p:cNvSpPr txBox="1">
            <a:spLocks noChangeArrowheads="1"/>
          </p:cNvSpPr>
          <p:nvPr/>
        </p:nvSpPr>
        <p:spPr bwMode="gray">
          <a:xfrm>
            <a:off x="2843213" y="4394200"/>
            <a:ext cx="54737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14%- наркотическими веществами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6" name="Text Box 32"/>
          <p:cNvSpPr txBox="1">
            <a:spLocks noChangeArrowheads="1"/>
          </p:cNvSpPr>
          <p:nvPr/>
        </p:nvSpPr>
        <p:spPr bwMode="gray">
          <a:xfrm>
            <a:off x="2700338" y="5245100"/>
            <a:ext cx="61928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11%-экстремизмом или национализмом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2501</Words>
  <Application>Microsoft Office PowerPoint</Application>
  <PresentationFormat>Экран (4:3)</PresentationFormat>
  <Paragraphs>223</Paragraphs>
  <Slides>29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Организация информационно-безопасного процесса в школе </vt:lpstr>
      <vt:lpstr>Интернет:  хорошо или плохо</vt:lpstr>
      <vt:lpstr>П.А.Астахов, уполномоченный при Президенте Российской Федерации по правам ребенка</vt:lpstr>
      <vt:lpstr>Слайд 4</vt:lpstr>
      <vt:lpstr>Информационная безопасность детей </vt:lpstr>
      <vt:lpstr> Нормативно-правовая база</vt:lpstr>
      <vt:lpstr>Единая стратегия  безопасности - совместные усилия всех участников образовательного процесса</vt:lpstr>
      <vt:lpstr>Слайд 8</vt:lpstr>
      <vt:lpstr> По имеющимся данным, в России более 9 млн. пользователей Интернета ещё не достигли возраста 14 лет. Из них 25% детей ходят в Интернет под присмотром родителей, 75% бороздят его просторы в свободном плавании. Причем оказалось, что </vt:lpstr>
      <vt:lpstr>Слайд 10</vt:lpstr>
      <vt:lpstr>Программа  обучения правилам безопасного поведения в Интернет – пространстве </vt:lpstr>
      <vt:lpstr> Цели, задачи  программы</vt:lpstr>
      <vt:lpstr>    Для организации безопасного доступа к сети Интернет создаются следующие условия: </vt:lpstr>
      <vt:lpstr>Мероприятия для педагогов</vt:lpstr>
      <vt:lpstr>Мероприятия для обучающихся</vt:lpstr>
      <vt:lpstr>Мероприятия для обучающихся</vt:lpstr>
      <vt:lpstr>Мероприятия для обучающихся</vt:lpstr>
      <vt:lpstr>Мероприятия для обучающихся</vt:lpstr>
      <vt:lpstr>Мероприятия для обучающихся</vt:lpstr>
      <vt:lpstr>Мероприятия для обучающихся</vt:lpstr>
      <vt:lpstr>Мероприятия для родителей</vt:lpstr>
      <vt:lpstr>Джентльменское соглашение родителей и детей</vt:lpstr>
      <vt:lpstr>Слайд 23</vt:lpstr>
      <vt:lpstr>Слайд 24</vt:lpstr>
      <vt:lpstr>Опасности Интернета</vt:lpstr>
      <vt:lpstr>Слайд 26</vt:lpstr>
      <vt:lpstr>Слайд 27</vt:lpstr>
      <vt:lpstr> Задача взрослых  - формирование разносторонней интеллектуальной личности, высокий нравственный уровень которой будет гарантией ее информационной безопасности</vt:lpstr>
      <vt:lpstr>Слайд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102</cp:revision>
  <dcterms:created xsi:type="dcterms:W3CDTF">2012-09-18T19:05:21Z</dcterms:created>
  <dcterms:modified xsi:type="dcterms:W3CDTF">2014-10-27T12:37:59Z</dcterms:modified>
</cp:coreProperties>
</file>