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6" r:id="rId3"/>
    <p:sldId id="295" r:id="rId4"/>
    <p:sldId id="404" r:id="rId5"/>
    <p:sldId id="298" r:id="rId6"/>
    <p:sldId id="300" r:id="rId7"/>
    <p:sldId id="301" r:id="rId8"/>
    <p:sldId id="309" r:id="rId9"/>
    <p:sldId id="328" r:id="rId10"/>
    <p:sldId id="393" r:id="rId11"/>
    <p:sldId id="307" r:id="rId12"/>
    <p:sldId id="347" r:id="rId13"/>
    <p:sldId id="329" r:id="rId14"/>
    <p:sldId id="311" r:id="rId15"/>
    <p:sldId id="330" r:id="rId16"/>
    <p:sldId id="394" r:id="rId17"/>
    <p:sldId id="395" r:id="rId18"/>
    <p:sldId id="313" r:id="rId19"/>
    <p:sldId id="352" r:id="rId20"/>
    <p:sldId id="353" r:id="rId21"/>
    <p:sldId id="351" r:id="rId22"/>
    <p:sldId id="350" r:id="rId23"/>
    <p:sldId id="314" r:id="rId24"/>
    <p:sldId id="315" r:id="rId25"/>
    <p:sldId id="354" r:id="rId26"/>
    <p:sldId id="355" r:id="rId27"/>
    <p:sldId id="356" r:id="rId28"/>
    <p:sldId id="316" r:id="rId29"/>
    <p:sldId id="317" r:id="rId30"/>
    <p:sldId id="333" r:id="rId31"/>
    <p:sldId id="357" r:id="rId32"/>
    <p:sldId id="407" r:id="rId33"/>
    <p:sldId id="406" r:id="rId34"/>
    <p:sldId id="405" r:id="rId35"/>
    <p:sldId id="318" r:id="rId36"/>
    <p:sldId id="319" r:id="rId37"/>
    <p:sldId id="320" r:id="rId38"/>
    <p:sldId id="335" r:id="rId39"/>
    <p:sldId id="366" r:id="rId40"/>
    <p:sldId id="365" r:id="rId41"/>
    <p:sldId id="364" r:id="rId42"/>
    <p:sldId id="373" r:id="rId43"/>
    <p:sldId id="408" r:id="rId44"/>
    <p:sldId id="411" r:id="rId45"/>
    <p:sldId id="336" r:id="rId46"/>
    <p:sldId id="337" r:id="rId47"/>
    <p:sldId id="338" r:id="rId48"/>
    <p:sldId id="367" r:id="rId49"/>
    <p:sldId id="368" r:id="rId50"/>
    <p:sldId id="372" r:id="rId51"/>
    <p:sldId id="409" r:id="rId52"/>
    <p:sldId id="343" r:id="rId53"/>
    <p:sldId id="410" r:id="rId54"/>
    <p:sldId id="345" r:id="rId55"/>
    <p:sldId id="383" r:id="rId56"/>
    <p:sldId id="398" r:id="rId57"/>
    <p:sldId id="399" r:id="rId58"/>
    <p:sldId id="400" r:id="rId59"/>
    <p:sldId id="401" r:id="rId60"/>
    <p:sldId id="402" r:id="rId6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8B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>
      <p:cViewPr>
        <p:scale>
          <a:sx n="66" d="100"/>
          <a:sy n="66" d="100"/>
        </p:scale>
        <p:origin x="-142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../media/image2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</p:spPr>
      </p:pic>
      <p:sp>
        <p:nvSpPr>
          <p:cNvPr id="6153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0"/>
              </a:cxn>
              <a:cxn ang="0">
                <a:pos x="0" y="4320"/>
              </a:cxn>
              <a:cxn ang="0">
                <a:pos x="2592" y="4320"/>
              </a:cxn>
              <a:cxn ang="0">
                <a:pos x="1552" y="3891"/>
              </a:cxn>
              <a:cxn ang="0">
                <a:pos x="935" y="3362"/>
              </a:cxn>
              <a:cxn ang="0">
                <a:pos x="570" y="2809"/>
              </a:cxn>
              <a:cxn ang="0">
                <a:pos x="306" y="2233"/>
              </a:cxn>
              <a:cxn ang="0">
                <a:pos x="192" y="1728"/>
              </a:cxn>
              <a:cxn ang="0">
                <a:pos x="170" y="1176"/>
              </a:cxn>
              <a:cxn ang="0">
                <a:pos x="200" y="782"/>
              </a:cxn>
              <a:cxn ang="0">
                <a:pos x="376" y="312"/>
              </a:cxn>
              <a:cxn ang="0">
                <a:pos x="624" y="0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193ABE-2D6B-47CF-AC40-C3F92A3255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C2B267-B051-42F6-8848-0BDFA0F651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895178-975B-4E3F-B726-DE3931910E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C6B534-52DC-44D8-9F07-A2C588462D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EB3053-E66A-433A-9FFF-8A90D8CAAA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EBA7C6-78E0-48BA-A2B2-C0A0566F3D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F24277-30AA-4150-99A4-C93EFD7E54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08342C-C62D-4991-A354-4D13956080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D1D837-F475-4955-A984-A6A37E638C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41C82E-D011-4EEB-89A5-185153B064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1D9728-1451-41BB-9844-170A070D66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7C33C1-7D97-4A3E-9372-EB446ABAFCC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 ?><Relationships xmlns="http://schemas.openxmlformats.org/package/2006/relationships"><Relationship Id="rId3" Target="../media/image64.jpe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5.jpeg" Type="http://schemas.openxmlformats.org/officeDocument/2006/relationships/image"/></Relationships>
</file>

<file path=ppt/slides/_rels/slide56.xml.rels><?xml version="1.0" encoding="UTF-8" standalone="yes" ?><Relationships xmlns="http://schemas.openxmlformats.org/package/2006/relationships"><Relationship Id="rId3" Target="../media/image66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7.jpeg" Type="http://schemas.openxmlformats.org/officeDocument/2006/relationships/image"/></Relationships>
</file>

<file path=ppt/slides/_rels/slide57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9.jpeg" Type="http://schemas.openxmlformats.org/officeDocument/2006/relationships/image"/></Relationships>
</file>

<file path=ppt/slides/_rels/slide58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7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1.jpeg" Type="http://schemas.openxmlformats.org/officeDocument/2006/relationships/image"/></Relationships>
</file>

<file path=ppt/slides/_rels/slide59.xml.rels><?xml version="1.0" encoding="UTF-8" standalone="yes" ?><Relationships xmlns="http://schemas.openxmlformats.org/package/2006/relationships"><Relationship Id="rId3" Target="../media/image64.jpeg" Type="http://schemas.openxmlformats.org/officeDocument/2006/relationships/image"/><Relationship Id="rId2" Target="../media/image7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3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9832" y="616530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Тверь, 2021 год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800600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Интеллектуально-познавательная  игра 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«Звёздный час»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 декаб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57200"/>
            <a:ext cx="5892800" cy="4419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 5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609600" y="7620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является губернатором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Тверской области?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 декаб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pic>
        <p:nvPicPr>
          <p:cNvPr id="6" name="Рисунок 5" descr="ру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286000"/>
            <a:ext cx="6691313" cy="428244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6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7696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какой цифрой находится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герб Твери?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819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1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819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2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2819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3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2819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4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Герб Росс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657600"/>
            <a:ext cx="1798988" cy="2286000"/>
          </a:xfrm>
          <a:prstGeom prst="rect">
            <a:avLst/>
          </a:prstGeom>
        </p:spPr>
      </p:pic>
      <p:pic>
        <p:nvPicPr>
          <p:cNvPr id="17" name="Рисунок 16" descr="Герб Польш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3657600"/>
            <a:ext cx="1707701" cy="2209800"/>
          </a:xfrm>
          <a:prstGeom prst="rect">
            <a:avLst/>
          </a:prstGeom>
        </p:spPr>
      </p:pic>
      <p:pic>
        <p:nvPicPr>
          <p:cNvPr id="18" name="Рисунок 17" descr="16 декабр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pic>
        <p:nvPicPr>
          <p:cNvPr id="19" name="Рисунок 18" descr="Герб ТО 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581400"/>
            <a:ext cx="2022453" cy="2302002"/>
          </a:xfrm>
          <a:prstGeom prst="rect">
            <a:avLst/>
          </a:prstGeom>
        </p:spPr>
      </p:pic>
      <p:pic>
        <p:nvPicPr>
          <p:cNvPr id="20" name="Рисунок 19" descr="герб твери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3598" y="3657600"/>
            <a:ext cx="1790477" cy="2133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7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685800" y="9906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называется это памятное место в нашем городе?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 декаб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pic>
        <p:nvPicPr>
          <p:cNvPr id="9" name="Рисунок 8" descr="обелис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9" y="2438400"/>
            <a:ext cx="7463625" cy="4191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8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 декаб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685800" y="6858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событие жители нашего города отмечают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декабря каждого года?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мо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590800"/>
            <a:ext cx="5746685" cy="38862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9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304800" y="838200"/>
            <a:ext cx="9067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событие изображено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данной фотографии?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rjevskii_memorial_novost_dnevnie_0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09800"/>
            <a:ext cx="6515100" cy="4343400"/>
          </a:xfrm>
          <a:prstGeom prst="rect">
            <a:avLst/>
          </a:prstGeom>
        </p:spPr>
      </p:pic>
      <p:pic>
        <p:nvPicPr>
          <p:cNvPr id="9" name="Рисунок 8" descr="16 декабр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10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685800" y="7620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называется  это здание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в нашем городе?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6200" y="40386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муз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8286750" cy="4286250"/>
          </a:xfrm>
          <a:prstGeom prst="rect">
            <a:avLst/>
          </a:prstGeom>
        </p:spPr>
      </p:pic>
      <p:pic>
        <p:nvPicPr>
          <p:cNvPr id="11" name="Рисунок 10" descr="16 декабр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pic>
        <p:nvPicPr>
          <p:cNvPr id="9" name="Рисунок 8" descr="Музей 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600200"/>
            <a:ext cx="2946400" cy="2209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472440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На карте найти: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границу Российской Федерации;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найти столицу Российской Федерации;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найти Тверскую область и столицу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На контурной карте: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Обвести границу Российской Федерации.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Обозначить и подписать столицу России.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Обвести границу Тверской области.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Обозначить и подписать столицу Тверской области.</a:t>
            </a:r>
          </a:p>
          <a:p>
            <a:pPr>
              <a:buFontTx/>
              <a:buChar char="-"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8382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КАРТОГРАФЫ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 декаб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3031034.JPG" id="4" name="Рисунок 3"/>
          <p:cNvPicPr/>
          <p:nvPr/>
        </p:nvPicPr>
        <p:blipFill>
          <a:blip cstate="print" r:embed="rId2"/>
          <a:srcRect b="-9" r="-17"/>
          <a:stretch>
            <a:fillRect/>
          </a:stretch>
        </p:blipFill>
        <p:spPr>
          <a:xfrm>
            <a:off x="228600" y="152400"/>
            <a:ext cx="5943600" cy="3886200"/>
          </a:xfrm>
          <a:prstGeom prst="rect">
            <a:avLst/>
          </a:prstGeom>
        </p:spPr>
      </p:pic>
      <p:pic>
        <p:nvPicPr>
          <p:cNvPr descr="a27.png" id="3" name="Содержимое 3"/>
          <p:cNvPicPr>
            <a:picLocks noGrp="1"/>
          </p:cNvPicPr>
          <p:nvPr>
            <p:ph idx="1"/>
          </p:nvPr>
        </p:nvPicPr>
        <p:blipFill>
          <a:blip cstate="print" r:embed="rId3"/>
          <a:stretch>
            <a:fillRect/>
          </a:stretch>
        </p:blipFill>
        <p:spPr>
          <a:xfrm>
            <a:off x="3200400" y="3276600"/>
            <a:ext cx="5715000" cy="3429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/>
          <p:cNvSpPr>
            <a:spLocks noChangeArrowheads="1" noGrp="1"/>
          </p:cNvSpPr>
          <p:nvPr>
            <p:ph type="title"/>
          </p:nvPr>
        </p:nvSpPr>
        <p:spPr>
          <a:xfrm>
            <a:off x="914400" y="304800"/>
            <a:ext cx="7675512" cy="1143000"/>
          </a:xfrm>
        </p:spPr>
        <p:txBody>
          <a:bodyPr/>
          <a:lstStyle/>
          <a:p>
            <a:r>
              <a:rPr b="1" dirty="0" lang="en-US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IV </a:t>
            </a:r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этап</a:t>
            </a:r>
            <a:b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4000" u="sng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РАЗВЕДЧИКИ</a:t>
            </a:r>
            <a:endParaRPr b="1" dirty="0" lang="ru-RU" sz="4000" u="sng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16 декабря.jpg" id="7" name="Рисунок 6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pic>
        <p:nvPicPr>
          <p:cNvPr descr="освобожд.jpg" id="4" name="Рисунок 3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914400" y="1524000"/>
            <a:ext cx="7543800" cy="512233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61462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763000" cy="647179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675512" cy="11430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ИГРЫ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524000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Знатоки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Снайперы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Картографы 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Разведчики</a:t>
            </a:r>
          </a:p>
          <a:p>
            <a:pPr marL="342900" indent="-342900">
              <a:buAutoNum type="arabicPeriod"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Дешифровщики 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 декаб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1941-&amp;jcy;: &amp;ocy;&amp;tcy; &amp;kcy;&amp;acy;&amp;tcy;&amp;acy;&amp;scy;&amp;tcy;&amp;rcy;&amp;ocy;&amp;fcy;&amp;ycy; &amp;kcy; &amp;pcy;&amp;iecy;&amp;rcy;&amp;vcy;&amp;ocy;&amp;jcy; &amp;pcy;&amp;ocy;&amp;bcy;&amp;iecy;&amp;dcy;&amp;iecy;" id="4" name="Picture 6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-97" r="-82"/>
          <a:stretch>
            <a:fillRect/>
          </a:stretch>
        </p:blipFill>
        <p:spPr bwMode="auto">
          <a:xfrm>
            <a:off x="228600" y="0"/>
            <a:ext cx="8762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89a1a_e9abaca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54" y="152400"/>
            <a:ext cx="8619645" cy="6477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1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533400" y="12192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Какова точная дата начала Великой Отечественной войны?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1242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1 сентября 1939 года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9 мая 1945 года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8100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22 июня 1945 года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4958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22 июня 1941 года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6 декаб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b="1" dirty="0" lang="ru-RU" smtClean="0" sz="3600">
                <a:solidFill>
                  <a:srgbClr val="0070C0"/>
                </a:solidFill>
                <a:latin charset="0" pitchFamily="18" typeface="Times New Roman"/>
                <a:cs charset="0" pitchFamily="18" typeface="Times New Roman"/>
              </a:rPr>
              <a:t>Вопрос 2</a:t>
            </a:r>
            <a:endParaRPr b="1" dirty="0" lang="ru-RU" sz="3600">
              <a:solidFill>
                <a:srgbClr val="0070C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5" name="Прямоугольник 1"/>
          <p:cNvSpPr>
            <a:spLocks noChangeArrowheads="1" noGrp="1"/>
          </p:cNvSpPr>
          <p:nvPr>
            <p:ph idx="1"/>
          </p:nvPr>
        </p:nvSpPr>
        <p:spPr bwMode="auto">
          <a:xfrm>
            <a:off x="0" y="1143000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dirty="0" lang="ru-RU" smtClean="0" sz="4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  </a:t>
            </a:r>
            <a:r>
              <a:rPr b="1" dirty="0" lang="ru-RU" smtClean="0" sz="38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Как назывался план нападения фашистской Германии </a:t>
            </a:r>
          </a:p>
          <a:p>
            <a:pPr algn="ctr">
              <a:spcBef>
                <a:spcPts val="0"/>
              </a:spcBef>
              <a:buNone/>
            </a:pPr>
            <a:r>
              <a:rPr b="1" dirty="0" lang="ru-RU" smtClean="0" sz="38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на Советский Союз?</a:t>
            </a:r>
            <a:endParaRPr b="1" dirty="0" lang="ru-RU" sz="380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276600"/>
            <a:ext cx="56388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1.  Молниеносный план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60198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4.  План Фридриха  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114800"/>
            <a:ext cx="51054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2.  План Барбаросса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953000"/>
            <a:ext cx="56388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3.  План Гитлера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1941-&amp;jcy;: &amp;ocy;&amp;tcy; &amp;kcy;&amp;acy;&amp;tcy;&amp;acy;&amp;scy;&amp;tcy;&amp;rcy;&amp;ocy;&amp;fcy;&amp;ycy; &amp;kcy; &amp;pcy;&amp;iecy;&amp;rcy;&amp;vcy;&amp;ocy;&amp;jcy; &amp;pcy;&amp;ocy;&amp;bcy;&amp;iecy;&amp;dcy;&amp;iecy;" id="14" name="Picture 6"/>
          <p:cNvPicPr>
            <a:picLocks noChangeArrowheads="1" noChangeAspect="1"/>
          </p:cNvPicPr>
          <p:nvPr/>
        </p:nvPicPr>
        <p:blipFill>
          <a:blip cstate="print" r:embed="rId2"/>
          <a:srcRect b="-97" r="-82"/>
          <a:stretch>
            <a:fillRect/>
          </a:stretch>
        </p:blipFill>
        <p:spPr bwMode="auto">
          <a:xfrm>
            <a:off x="5562599" y="3886200"/>
            <a:ext cx="3544389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16 декабря.jpg" id="12" name="Рисунок 11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рест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6477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Брест 7.jpg" id="6" name="Содержимое 5"/>
          <p:cNvPicPr>
            <a:picLocks noChangeAspect="1" noGrp="1"/>
          </p:cNvPicPr>
          <p:nvPr>
            <p:ph idx="1"/>
          </p:nvPr>
        </p:nvPicPr>
        <p:blipFill>
          <a:blip cstate="print" r:embed="rId2"/>
          <a:srcRect b="63" r="6"/>
          <a:stretch>
            <a:fillRect/>
          </a:stretch>
        </p:blipFill>
        <p:spPr>
          <a:xfrm>
            <a:off x="304800" y="130504"/>
            <a:ext cx="8570224" cy="6422696"/>
          </a:xfrm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ленин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648695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_94716_258f7021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814" y="2514600"/>
            <a:ext cx="4966365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3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533400" y="11430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город первым встал на защиту рубежей нашей Родины?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2766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Белгород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3340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Брест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9624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Калинин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6482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Брянск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&amp;Bcy;&amp;rcy;&amp;iecy;&amp;scy;&amp;tcy;&amp;scy;&amp;kcy;&amp;acy;&amp;yacy; &amp;kcy;&amp;rcy;&amp;iecy;&amp;pcy;&amp;ocy;&amp;scy;&amp;tcy;&amp;softcy;. &amp;Vcy;&amp;ocy;&amp;jcy;&amp;ncy;&amp;acy; &amp;zcy;&amp;acy; &amp;pcy;&amp;rcy;&amp;acy;&amp;vcy;&amp;dcy;&amp;ucy;. &amp;Bcy;&amp;Ocy;&amp;IEcy;&amp;Vcy;&amp;Ocy;&amp;IEcy; &amp;Bcy;&amp;Rcy;&amp;Acy;&amp;Tcy;&amp;Scy;&amp;Tcy;&amp;V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49720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6 декабр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4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1219200" y="838200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надпись сделана на этом плакате?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&amp;Vcy;&amp;ocy;&amp;rcy;&amp;ocy;&amp;tcy;&amp;i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05025"/>
            <a:ext cx="35274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124200" y="2209800"/>
            <a:ext cx="3429000" cy="3810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86200" y="2667000"/>
            <a:ext cx="1752600" cy="3048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6 декабр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675512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endParaRPr lang="ru-RU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8288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 5 пословиц о Родине, на военную тематику,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соединив части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shutterstock_10718047-[Converted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99" y="3733800"/>
            <a:ext cx="3988223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 декабр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4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609600" y="13716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надпись сделана на этом плакате?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8956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Ты записался добровольцем?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1816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Защитим страну!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7338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Родина-мать зовет!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4196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Все для фронта!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&amp;Vcy;&amp;ocy;&amp;rcy;&amp;ocy;&amp;tcy;&amp;i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581399"/>
            <a:ext cx="2338276" cy="315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477000" y="3657600"/>
            <a:ext cx="2286000" cy="457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16 декабр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ар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776342" cy="64008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4.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657454" cy="4525963"/>
          </a:xfrm>
        </p:spPr>
      </p:pic>
      <p:pic>
        <p:nvPicPr>
          <p:cNvPr id="7" name="Рисунок 6" descr="вол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667000"/>
            <a:ext cx="7010400" cy="39433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Оккуп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73172" cy="6324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85" r="-55"/>
          <a:stretch>
            <a:fillRect/>
          </a:stretch>
        </p:blipFill>
        <p:spPr bwMode="auto">
          <a:xfrm>
            <a:off x="685800" y="1219201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16 декабря.jpg" id="6" name="Рисунок 5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5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152400" y="990600"/>
            <a:ext cx="899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пути гитлеровцев в каком направлении встал наш город?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438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В направлении Ленинграда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6482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В направлении северо-востока</a:t>
            </a:r>
          </a:p>
          <a:p>
            <a:pPr marL="742950" indent="-74295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Европейской части СССР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200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В направлении Украины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8862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В направлении Москвы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6 декаб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b="1" dirty="0" lang="ru-RU" smtClean="0" sz="3600">
                <a:solidFill>
                  <a:srgbClr val="0070C0"/>
                </a:solidFill>
                <a:latin charset="0" pitchFamily="18" typeface="Times New Roman"/>
                <a:cs charset="0" pitchFamily="18" typeface="Times New Roman"/>
              </a:rPr>
              <a:t>Вопрос 6</a:t>
            </a:r>
            <a:endParaRPr b="1" dirty="0" lang="ru-RU" sz="3600">
              <a:solidFill>
                <a:srgbClr val="0070C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5" name="Прямоугольник 1"/>
          <p:cNvSpPr>
            <a:spLocks noChangeArrowheads="1" noGrp="1"/>
          </p:cNvSpPr>
          <p:nvPr>
            <p:ph idx="1"/>
          </p:nvPr>
        </p:nvSpPr>
        <p:spPr bwMode="auto">
          <a:xfrm>
            <a:off x="0" y="9906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dirty="0" lang="ru-RU" smtClean="0" sz="4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  Какова дата начала оккупации города Калинина?</a:t>
            </a:r>
            <a:endParaRPr b="1" dirty="0" lang="ru-RU" sz="400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6858000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1.  16 декабря 1941 г.</a:t>
            </a:r>
            <a:endParaRPr b="1" dirty="0" lang="ru-RU" sz="44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16 декабря.jpg" id="14" name="Рисунок 13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3276600"/>
            <a:ext cx="6858000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2.  14 октября 1941 г.</a:t>
            </a:r>
            <a:endParaRPr b="1" dirty="0" lang="ru-RU" sz="44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962400"/>
            <a:ext cx="6858000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3.  17 октября 1942 г.</a:t>
            </a:r>
            <a:endParaRPr b="1" dirty="0" lang="ru-RU" sz="44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648200"/>
            <a:ext cx="6858000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4.  17 октября 1941 г.</a:t>
            </a:r>
            <a:endParaRPr b="1" dirty="0" lang="ru-RU" sz="44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оккуп.jpg" id="17" name="Рисунок 16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5638800" y="3810000"/>
            <a:ext cx="3352800" cy="244663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7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0" y="1219200"/>
            <a:ext cx="9144000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Временное занятие фашистскими войсками города Калинина – это…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819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антифашистское подполье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1054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военное положение в Калинине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657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оккупация Калинина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419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оборона Калинина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6 декаб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b="1" dirty="0" lang="ru-RU" smtClean="0" sz="3600">
                <a:solidFill>
                  <a:srgbClr val="0070C0"/>
                </a:solidFill>
                <a:latin charset="0" pitchFamily="18" typeface="Times New Roman"/>
                <a:cs charset="0" pitchFamily="18" typeface="Times New Roman"/>
              </a:rPr>
              <a:t>Вопрос 8</a:t>
            </a:r>
            <a:endParaRPr b="1" dirty="0" lang="ru-RU" sz="3600">
              <a:solidFill>
                <a:srgbClr val="0070C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5" name="Прямоугольник 1"/>
          <p:cNvSpPr>
            <a:spLocks noChangeArrowheads="1" noGrp="1"/>
          </p:cNvSpPr>
          <p:nvPr>
            <p:ph idx="1"/>
          </p:nvPr>
        </p:nvSpPr>
        <p:spPr bwMode="auto">
          <a:xfrm>
            <a:off x="228600" y="1066800"/>
            <a:ext cx="8686800" cy="27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b="1" dirty="0" lang="ru-RU" smtClean="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    Во время оккупации  накануне празднования годовщины Октябрьской революции на одном из зданий города был установлен красный флаг. Кто это сделал?</a:t>
            </a:r>
            <a:endParaRPr dirty="0" lang="ru-RU" smtClean="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>
              <a:buNone/>
            </a:pPr>
            <a:endParaRPr b="1" dirty="0" lang="ru-RU" sz="360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200400"/>
            <a:ext cx="68580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1.  Партизаны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62600"/>
            <a:ext cx="67056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4.   Подпольщики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038600"/>
            <a:ext cx="52578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2.  Солдаты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800600"/>
            <a:ext cx="54102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3.   Ополченцы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16 декабря.jpg" id="13" name="Рисунок 12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pic>
        <p:nvPicPr>
          <p:cNvPr id="14" name="Picture 2"/>
          <p:cNvPicPr>
            <a:picLocks noChangeArrowheads="1" noChangeAspect="1"/>
          </p:cNvPicPr>
          <p:nvPr/>
        </p:nvPicPr>
        <p:blipFill>
          <a:blip cstate="print" r:embed="rId3"/>
          <a:srcRect b="85" r="-55"/>
          <a:stretch>
            <a:fillRect/>
          </a:stretch>
        </p:blipFill>
        <p:spPr bwMode="auto">
          <a:xfrm>
            <a:off x="4876800" y="3429000"/>
            <a:ext cx="404812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sniper.9ukqv6jkdog0cs4gskwg400kk.ejcuplo1l0oo0sk8c40s8osc4.th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73196" cy="65532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675512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endParaRPr lang="ru-RU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33600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 землю родимую как мать любимую.</a:t>
            </a:r>
          </a:p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Тучам солнце не скрыть, войне мир </a:t>
            </a:r>
          </a:p>
          <a:p>
            <a:pPr marL="514350" indent="-51435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не победить.</a:t>
            </a:r>
          </a:p>
          <a:p>
            <a:pPr marL="514350" indent="-51435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Слава к тому приходит, кто впереди ходит.</a:t>
            </a:r>
          </a:p>
          <a:p>
            <a:pPr marL="514350" indent="-514350" algn="just">
              <a:buAutoNum type="arabicPeriod" startAt="4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 грибок белый, а солдат умелый.</a:t>
            </a:r>
          </a:p>
          <a:p>
            <a:pPr marL="514350" indent="-514350" algn="just">
              <a:buAutoNum type="arabicPeriod" startAt="4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родной земли умри, не сходи.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 декаб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lininskaja-oboronitelnaja-operath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4675189" cy="6477000"/>
          </a:xfrm>
        </p:spPr>
      </p:pic>
      <p:pic>
        <p:nvPicPr>
          <p:cNvPr id="6" name="Рисунок 5" descr="ко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04800"/>
            <a:ext cx="3967354" cy="5943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5" descr="72582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152400"/>
            <a:ext cx="8783053" cy="6477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ой в город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304800"/>
            <a:ext cx="8686801" cy="59436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настпат операция.jpg" id="6" name="Рисунок 5"/>
          <p:cNvPicPr>
            <a:picLocks noChangeAspect="1"/>
          </p:cNvPicPr>
          <p:nvPr/>
        </p:nvPicPr>
        <p:blipFill>
          <a:blip cstate="print" r:embed="rId2"/>
          <a:srcRect b="49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</p:spPr>
      </p:pic>
      <p:pic>
        <p:nvPicPr>
          <p:cNvPr descr="16 декабря.jpg" id="7" name="Рисунок 6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-2209800" y="457200"/>
            <a:ext cx="1232452" cy="9906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6 декабря.jpg" id="7" name="Рисунок 6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-2209800" y="457200"/>
            <a:ext cx="1232452" cy="990600"/>
          </a:xfrm>
          <a:prstGeom prst="rect">
            <a:avLst/>
          </a:prstGeom>
        </p:spPr>
      </p:pic>
      <p:pic>
        <p:nvPicPr>
          <p:cNvPr descr="Разруха.jpg" id="9" name="Рисунок 8"/>
          <p:cNvPicPr>
            <a:picLocks noChangeAspect="1"/>
          </p:cNvPicPr>
          <p:nvPr/>
        </p:nvPicPr>
        <p:blipFill>
          <a:blip cstate="print" r:embed="rId3"/>
          <a:srcRect b="22" r="-43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b="1" dirty="0" lang="ru-RU" smtClean="0" sz="3600">
                <a:solidFill>
                  <a:srgbClr val="0070C0"/>
                </a:solidFill>
                <a:latin charset="0" pitchFamily="18" typeface="Times New Roman"/>
                <a:cs charset="0" pitchFamily="18" typeface="Times New Roman"/>
              </a:rPr>
              <a:t>Вопрос 9</a:t>
            </a:r>
            <a:endParaRPr b="1" dirty="0" lang="ru-RU" sz="3600">
              <a:solidFill>
                <a:srgbClr val="0070C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5" name="Прямоугольник 1"/>
          <p:cNvSpPr>
            <a:spLocks noChangeArrowheads="1" noGrp="1"/>
          </p:cNvSpPr>
          <p:nvPr>
            <p:ph idx="1"/>
          </p:nvPr>
        </p:nvSpPr>
        <p:spPr bwMode="auto">
          <a:xfrm>
            <a:off x="0" y="1066800"/>
            <a:ext cx="9372600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dirty="0" lang="ru-RU" smtClean="0" sz="4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Когда был образован </a:t>
            </a:r>
          </a:p>
          <a:p>
            <a:pPr algn="ctr">
              <a:spcBef>
                <a:spcPts val="0"/>
              </a:spcBef>
              <a:buNone/>
            </a:pPr>
            <a:r>
              <a:rPr b="1" dirty="0" lang="ru-RU" smtClean="0" sz="4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Калининский фронт?</a:t>
            </a:r>
            <a:endParaRPr dirty="0" lang="ru-RU" smtClean="0" sz="400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>
              <a:buNone/>
            </a:pPr>
            <a:endParaRPr b="1" dirty="0" lang="ru-RU" sz="360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85344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1.   В октябре 1942 года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029200"/>
            <a:ext cx="77724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4.   В октябре 1941 года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505200"/>
            <a:ext cx="77724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2.   В ноябре 1941 года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267200"/>
            <a:ext cx="93726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3.   В декабре 1941 года 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16 декабря.jpg" id="12" name="Рисунок 11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pic>
        <p:nvPicPr>
          <p:cNvPr descr="kalininskaja-oboronitelnaja-operathia.png" id="13" name="Содержимое 3"/>
          <p:cNvPicPr>
            <a:picLocks noChangeAspect="1"/>
          </p:cNvPicPr>
          <p:nvPr/>
        </p:nvPicPr>
        <p:blipFill>
          <a:blip cstate="print" r:embed="rId3"/>
          <a:srcRect b="-85" r="22"/>
          <a:stretch>
            <a:fillRect/>
          </a:stretch>
        </p:blipFill>
        <p:spPr bwMode="auto">
          <a:xfrm>
            <a:off x="6248400" y="3352800"/>
            <a:ext cx="2514600" cy="204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10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381000" y="838200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Кто был командующим Калининским фронтом?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7432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Г. К. Жуков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334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И.В. Сталин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5814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И.С. Конев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419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  С.Х. Горобец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6 декаб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pic>
        <p:nvPicPr>
          <p:cNvPr id="14" name="Рисунок 13" descr="кон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819400"/>
            <a:ext cx="3094137" cy="3352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11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0" y="1219200"/>
            <a:ext cx="9144000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дней длилась оккупация города Калинина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810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65 дней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048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 Нет точных данных  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572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66 дней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3340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62 дня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6 декаб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pic>
        <p:nvPicPr>
          <p:cNvPr id="14" name="Рисунок 13" descr="взор мо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3973325" cy="268696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сво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762206" cy="6477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оне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64569" cy="6477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675512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СНАЙПЕРЫ</a:t>
            </a:r>
            <a:endParaRPr lang="ru-RU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64326"/>
            <a:ext cx="5638800" cy="4307129"/>
          </a:xfrm>
          <a:prstGeom prst="rect">
            <a:avLst/>
          </a:prstGeom>
        </p:spPr>
      </p:pic>
      <p:pic>
        <p:nvPicPr>
          <p:cNvPr id="7" name="Рисунок 6" descr="16 декабр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лда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152400"/>
            <a:ext cx="8828947" cy="6477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12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-228600" y="1219200"/>
            <a:ext cx="960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Какого звания удостоен наш город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2010 году?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5908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Город-герой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5105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Город Славы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3429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Город воинской славы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2672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Город трудовой доблести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6 декаб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b="1" dirty="0" lang="ru-RU" smtClean="0" sz="3600">
                <a:solidFill>
                  <a:srgbClr val="0070C0"/>
                </a:solidFill>
                <a:latin charset="0" pitchFamily="18" typeface="Times New Roman"/>
                <a:cs charset="0" pitchFamily="18" typeface="Times New Roman"/>
              </a:rPr>
              <a:t>Вопрос 13</a:t>
            </a:r>
            <a:endParaRPr b="1" dirty="0" lang="ru-RU" sz="3600">
              <a:solidFill>
                <a:srgbClr val="0070C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5" name="Прямоугольник 1"/>
          <p:cNvSpPr>
            <a:spLocks noChangeArrowheads="1" noGrp="1"/>
          </p:cNvSpPr>
          <p:nvPr>
            <p:ph idx="1"/>
          </p:nvPr>
        </p:nvSpPr>
        <p:spPr bwMode="auto">
          <a:xfrm>
            <a:off x="0" y="838200"/>
            <a:ext cx="9372600" cy="2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dirty="0" lang="ru-RU" smtClean="0" sz="4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Этот памятник был открыт </a:t>
            </a:r>
          </a:p>
          <a:p>
            <a:pPr algn="ctr">
              <a:spcBef>
                <a:spcPts val="0"/>
              </a:spcBef>
              <a:buNone/>
            </a:pPr>
            <a:r>
              <a:rPr b="1" dirty="0" lang="ru-RU" smtClean="0" sz="4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16 декабря 2011 года. </a:t>
            </a:r>
          </a:p>
          <a:p>
            <a:pPr algn="ctr">
              <a:spcBef>
                <a:spcPts val="0"/>
              </a:spcBef>
              <a:buNone/>
            </a:pPr>
            <a:r>
              <a:rPr b="1" dirty="0" lang="ru-RU" smtClean="0" sz="4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Как он называется?</a:t>
            </a:r>
            <a:endParaRPr dirty="0" lang="ru-RU" smtClean="0" sz="400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>
              <a:buNone/>
            </a:pPr>
            <a:endParaRPr b="1" dirty="0" lang="ru-RU" sz="3600">
              <a:solidFill>
                <a:srgbClr val="00206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16 декабря.jpg" id="12" name="Рисунок 11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pic>
        <p:nvPicPr>
          <p:cNvPr descr="стела.jpg" id="14" name="Рисунок 13"/>
          <p:cNvPicPr>
            <a:picLocks noChangeAspect="1"/>
          </p:cNvPicPr>
          <p:nvPr/>
        </p:nvPicPr>
        <p:blipFill>
          <a:blip cstate="print" r:embed="rId3"/>
          <a:srcRect b="-1"/>
          <a:stretch>
            <a:fillRect/>
          </a:stretch>
        </p:blipFill>
        <p:spPr>
          <a:xfrm>
            <a:off x="0" y="2895600"/>
            <a:ext cx="9144000" cy="39624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b="1" dirty="0" lang="ru-RU" smtClean="0" sz="3600">
                <a:solidFill>
                  <a:srgbClr val="0070C0"/>
                </a:solidFill>
                <a:latin charset="0" pitchFamily="18" typeface="Times New Roman"/>
                <a:cs charset="0" pitchFamily="18" typeface="Times New Roman"/>
              </a:rPr>
              <a:t>Вопрос 13</a:t>
            </a:r>
            <a:endParaRPr b="1" dirty="0" lang="ru-RU" sz="3600">
              <a:solidFill>
                <a:srgbClr val="0070C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95400"/>
            <a:ext cx="83058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1.  Памятник «Слава Героям»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429000"/>
            <a:ext cx="89916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4.  Стела «Освобождение Калинина» 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981200"/>
            <a:ext cx="83820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2.  Стела «Город воинской славы»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743200"/>
            <a:ext cx="81534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3.  Памятник павшим в боях   </a:t>
            </a:r>
            <a:endParaRPr b="1" dirty="0" lang="ru-RU" sz="40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16 декабря.jpg" id="12" name="Рисунок 11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pic>
        <p:nvPicPr>
          <p:cNvPr descr="стела.jpg" id="13" name="Рисунок 12"/>
          <p:cNvPicPr>
            <a:picLocks noChangeAspect="1"/>
          </p:cNvPicPr>
          <p:nvPr/>
        </p:nvPicPr>
        <p:blipFill>
          <a:blip cstate="print" r:embed="rId3"/>
          <a:srcRect b="37"/>
          <a:stretch>
            <a:fillRect/>
          </a:stretch>
        </p:blipFill>
        <p:spPr>
          <a:xfrm>
            <a:off x="2057400" y="4267200"/>
            <a:ext cx="5275385" cy="2286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b="1" dirty="0" lang="en-US" smtClean="0" sz="32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V </a:t>
            </a:r>
            <a:r>
              <a:rPr b="1" dirty="0" lang="ru-RU" smtClean="0" sz="32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этап</a:t>
            </a:r>
            <a:endParaRPr b="1" dirty="0" lang="ru-RU" sz="3200">
              <a:solidFill>
                <a:srgbClr val="C0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5123" name="Rectangle 3"/>
          <p:cNvSpPr>
            <a:spLocks noChangeArrowheads="1" noGrp="1"/>
          </p:cNvSpPr>
          <p:nvPr>
            <p:ph idx="1" type="body"/>
          </p:nvPr>
        </p:nvSpPr>
        <p:spPr>
          <a:xfrm>
            <a:off x="381000" y="1447800"/>
            <a:ext cx="8305800" cy="4724400"/>
          </a:xfrm>
        </p:spPr>
        <p:txBody>
          <a:bodyPr/>
          <a:lstStyle/>
          <a:p>
            <a:pPr algn="ctr" indent="-514350" marL="514350">
              <a:spcBef>
                <a:spcPts val="0"/>
              </a:spcBef>
              <a:buNone/>
            </a:pPr>
            <a:r>
              <a:rPr b="1" dirty="0" lang="ru-RU" smtClean="0" sz="4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Пользуясь шифром, </a:t>
            </a:r>
          </a:p>
          <a:p>
            <a:pPr algn="ctr" indent="-514350" marL="514350">
              <a:spcBef>
                <a:spcPts val="0"/>
              </a:spcBef>
              <a:buNone/>
            </a:pPr>
            <a:r>
              <a:rPr b="1" dirty="0" lang="ru-RU" smtClean="0" sz="4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расшифровать имена и фамилии </a:t>
            </a:r>
          </a:p>
          <a:p>
            <a:pPr algn="ctr" indent="-514350" marL="514350">
              <a:spcBef>
                <a:spcPts val="0"/>
              </a:spcBef>
              <a:buNone/>
            </a:pPr>
            <a:r>
              <a:rPr b="1" dirty="0" lang="ru-RU" smtClean="0" sz="4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героев войны, в честь которых</a:t>
            </a:r>
          </a:p>
          <a:p>
            <a:pPr algn="ctr" indent="-514350" marL="514350">
              <a:spcBef>
                <a:spcPts val="0"/>
              </a:spcBef>
              <a:buNone/>
            </a:pPr>
            <a:r>
              <a:rPr b="1" dirty="0" lang="ru-RU" smtClean="0" sz="4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названы улицы нашего города</a:t>
            </a:r>
          </a:p>
          <a:p>
            <a:pPr>
              <a:buNone/>
            </a:pPr>
            <a:endParaRPr b="1" dirty="0" lang="ru-RU" sz="36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838200"/>
            <a:ext cx="586740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buNone/>
            </a:pPr>
            <a:r>
              <a:rPr b="1" dirty="0" lang="ru-RU" smtClean="0" sz="4000" u="sng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ДЕШИФРОВЩИКИ</a:t>
            </a:r>
            <a:endParaRPr b="1" dirty="0" lang="ru-RU" smtClean="0" sz="4000">
              <a:solidFill>
                <a:schemeClr val="accent6">
                  <a:lumMod val="75000"/>
                </a:schemeClr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16 декабря.jpg" id="9" name="Рисунок 8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pic>
        <p:nvPicPr>
          <p:cNvPr descr="x92C8F706-CF1D-4647-83B9-DD7F7D0E0688.jpg.pagespeed.ic.rg0SxWN_7X.jpg" id="6" name="Рисунок 5"/>
          <p:cNvPicPr>
            <a:picLocks noChangeAspect="1"/>
          </p:cNvPicPr>
          <p:nvPr/>
        </p:nvPicPr>
        <p:blipFill>
          <a:blip cstate="print" r:embed="rId3"/>
          <a:srcRect b="102" r="14"/>
          <a:stretch>
            <a:fillRect/>
          </a:stretch>
        </p:blipFill>
        <p:spPr>
          <a:xfrm>
            <a:off x="2667000" y="4038600"/>
            <a:ext cx="4267200" cy="248574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агибалов.png" id="6" name="Содержимое 5"/>
          <p:cNvPicPr>
            <a:picLocks noChangeAspect="1"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9144000" cy="7162800"/>
          </a:xfrm>
        </p:spPr>
      </p:pic>
      <p:sp>
        <p:nvSpPr>
          <p:cNvPr id="7" name="Прямоугольник 6"/>
          <p:cNvSpPr/>
          <p:nvPr/>
        </p:nvSpPr>
        <p:spPr>
          <a:xfrm>
            <a:off x="838200" y="6019800"/>
            <a:ext cx="2438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16 декабря.jpg" id="8" name="Рисунок 7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7627136" y="0"/>
            <a:ext cx="1516864" cy="1219200"/>
          </a:xfrm>
          <a:prstGeom prst="rect">
            <a:avLst/>
          </a:prstGeom>
        </p:spPr>
      </p:pic>
      <p:pic>
        <p:nvPicPr>
          <p:cNvPr descr="Агибалов.jpg" id="9" name="Рисунок 8"/>
          <p:cNvPicPr>
            <a:picLocks noChangeAspect="1"/>
          </p:cNvPicPr>
          <p:nvPr/>
        </p:nvPicPr>
        <p:blipFill>
          <a:blip cstate="print" r:embed="rId4"/>
          <a:srcRect b="45" r="-57"/>
          <a:stretch>
            <a:fillRect/>
          </a:stretch>
        </p:blipFill>
        <p:spPr>
          <a:xfrm>
            <a:off x="838200" y="2133600"/>
            <a:ext cx="3276600" cy="42672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16 декабря.jpg" id="8" name="Рисунок 7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9906000" y="2057400"/>
            <a:ext cx="1516864" cy="1219200"/>
          </a:xfrm>
          <a:prstGeom prst="rect">
            <a:avLst/>
          </a:prstGeom>
        </p:spPr>
      </p:pic>
      <p:pic>
        <p:nvPicPr>
          <p:cNvPr descr="горобец.png" id="10" name="Содержимое 9"/>
          <p:cNvPicPr>
            <a:picLocks noChangeAspect="1" noGrp="1"/>
          </p:cNvPicPr>
          <p:nvPr>
            <p:ph idx="1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9144000" cy="7467600"/>
          </a:xfrm>
        </p:spPr>
      </p:pic>
      <p:sp>
        <p:nvSpPr>
          <p:cNvPr id="7" name="Прямоугольник 6"/>
          <p:cNvSpPr/>
          <p:nvPr/>
        </p:nvSpPr>
        <p:spPr>
          <a:xfrm>
            <a:off x="762000" y="6248400"/>
            <a:ext cx="2438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16 декабря.jpg" id="11" name="Рисунок 10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7627136" y="0"/>
            <a:ext cx="1516864" cy="1219200"/>
          </a:xfrm>
          <a:prstGeom prst="rect">
            <a:avLst/>
          </a:prstGeom>
        </p:spPr>
      </p:pic>
      <p:pic>
        <p:nvPicPr>
          <p:cNvPr descr="горобец.jpg" id="9" name="Рисунок 8"/>
          <p:cNvPicPr>
            <a:picLocks noChangeAspect="1"/>
          </p:cNvPicPr>
          <p:nvPr/>
        </p:nvPicPr>
        <p:blipFill>
          <a:blip cstate="print" r:embed="rId4"/>
          <a:srcRect b="78" r="46"/>
          <a:stretch>
            <a:fillRect/>
          </a:stretch>
        </p:blipFill>
        <p:spPr>
          <a:xfrm>
            <a:off x="838200" y="2209800"/>
            <a:ext cx="3124200" cy="43434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заслонов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</p:spPr>
      </p:pic>
      <p:sp>
        <p:nvSpPr>
          <p:cNvPr id="7" name="Прямоугольник 6"/>
          <p:cNvSpPr/>
          <p:nvPr/>
        </p:nvSpPr>
        <p:spPr>
          <a:xfrm>
            <a:off x="838200" y="5791200"/>
            <a:ext cx="2438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6 декабр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7136" y="0"/>
            <a:ext cx="1516864" cy="1219200"/>
          </a:xfrm>
          <a:prstGeom prst="rect">
            <a:avLst/>
          </a:prstGeom>
        </p:spPr>
      </p:pic>
      <p:pic>
        <p:nvPicPr>
          <p:cNvPr id="6" name="Рисунок 5" descr="Заслон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133599"/>
            <a:ext cx="3124200" cy="436740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5791200"/>
            <a:ext cx="2438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 descr="ильи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9218"/>
            <a:ext cx="9144000" cy="7185818"/>
          </a:xfrm>
        </p:spPr>
      </p:pic>
      <p:pic>
        <p:nvPicPr>
          <p:cNvPr id="11" name="Рисунок 10" descr="16 декабр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7136" y="0"/>
            <a:ext cx="1516864" cy="12192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90600" y="5943600"/>
            <a:ext cx="2438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ль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057400"/>
            <a:ext cx="3242462" cy="411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5791200"/>
            <a:ext cx="2438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11" descr="чайки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7162800"/>
          </a:xfrm>
        </p:spPr>
      </p:pic>
      <p:pic>
        <p:nvPicPr>
          <p:cNvPr id="8" name="Рисунок 7" descr="16 декабр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0"/>
            <a:ext cx="1516864" cy="12192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62000" y="6019800"/>
            <a:ext cx="2438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Ча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905000"/>
            <a:ext cx="3543300" cy="47244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1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685800" y="9906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00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лет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Победе </a:t>
            </a:r>
          </a:p>
          <a:p>
            <a:pPr marL="36000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Великой Отечественной войне исполнилось в 2021 году?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_may_2009 (4)_tn 9 м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895600"/>
            <a:ext cx="5943600" cy="3714750"/>
          </a:xfrm>
          <a:prstGeom prst="rect">
            <a:avLst/>
          </a:prstGeom>
        </p:spPr>
      </p:pic>
      <p:pic>
        <p:nvPicPr>
          <p:cNvPr id="6" name="Рисунок 5" descr="16 декабр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9832" y="616530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Тверь, 2021 год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800600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Интеллектуально-познавательная  игра 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«Звёздный час»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 декаб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57200"/>
            <a:ext cx="5892800" cy="4419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2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609600" y="10668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дата (число, месяц, год) является Днем Победы?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 Мая (3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438400"/>
            <a:ext cx="6550375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6 декабр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3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762000" y="1295400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какой цифрой находится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флаг Российской Федерации?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819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1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819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2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2819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3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2819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4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733801"/>
            <a:ext cx="2060869" cy="144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191000"/>
            <a:ext cx="2176143" cy="144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114800"/>
            <a:ext cx="2054047" cy="144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28600" y="3733800"/>
            <a:ext cx="1984669" cy="144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9" name="Рисунок 18" descr="16 декабр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Вопрос 4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990600" y="1066800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изображен на фотографии?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ути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799" y="1981201"/>
            <a:ext cx="3170427" cy="4708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 декабр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232452" cy="990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</TotalTime>
  <Words>734</Words>
  <Application>Microsoft Office PowerPoint</Application>
  <PresentationFormat>Экран (4:3)</PresentationFormat>
  <Paragraphs>163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Оформление по умолчанию</vt:lpstr>
      <vt:lpstr>Слайд 1</vt:lpstr>
      <vt:lpstr>ЭТАПЫ ИГРЫ</vt:lpstr>
      <vt:lpstr>I этап ЗНАТОКИ</vt:lpstr>
      <vt:lpstr>I этап ЗНАТОКИ</vt:lpstr>
      <vt:lpstr>II этап СНАЙПЕРЫ</vt:lpstr>
      <vt:lpstr>Вопрос 1</vt:lpstr>
      <vt:lpstr>Вопрос 2</vt:lpstr>
      <vt:lpstr>Вопрос 3</vt:lpstr>
      <vt:lpstr>Вопрос 4</vt:lpstr>
      <vt:lpstr>Вопрос  5</vt:lpstr>
      <vt:lpstr>Вопрос 6</vt:lpstr>
      <vt:lpstr>Вопрос 7</vt:lpstr>
      <vt:lpstr>Вопрос 8</vt:lpstr>
      <vt:lpstr>Вопрос 9</vt:lpstr>
      <vt:lpstr>Вопрос 10</vt:lpstr>
      <vt:lpstr>III этап</vt:lpstr>
      <vt:lpstr>Слайд 17</vt:lpstr>
      <vt:lpstr>IV этап РАЗВЕДЧИКИ</vt:lpstr>
      <vt:lpstr>Слайд 19</vt:lpstr>
      <vt:lpstr>Слайд 20</vt:lpstr>
      <vt:lpstr>Слайд 21</vt:lpstr>
      <vt:lpstr>Слайд 22</vt:lpstr>
      <vt:lpstr>Вопрос 1</vt:lpstr>
      <vt:lpstr>Вопрос 2</vt:lpstr>
      <vt:lpstr>Слайд 25</vt:lpstr>
      <vt:lpstr>Слайд 26</vt:lpstr>
      <vt:lpstr>Слайд 27</vt:lpstr>
      <vt:lpstr>Вопрос 3</vt:lpstr>
      <vt:lpstr>Вопрос 4</vt:lpstr>
      <vt:lpstr>Вопрос 4</vt:lpstr>
      <vt:lpstr>Слайд 31</vt:lpstr>
      <vt:lpstr>Слайд 32</vt:lpstr>
      <vt:lpstr>Слайд 33</vt:lpstr>
      <vt:lpstr>Слайд 34</vt:lpstr>
      <vt:lpstr>Вопрос 5</vt:lpstr>
      <vt:lpstr>Вопрос 6</vt:lpstr>
      <vt:lpstr>Вопрос 7</vt:lpstr>
      <vt:lpstr>Вопрос 8</vt:lpstr>
      <vt:lpstr>Слайд 39</vt:lpstr>
      <vt:lpstr>Слайд 40</vt:lpstr>
      <vt:lpstr>Слайд 41</vt:lpstr>
      <vt:lpstr>Слайд 42</vt:lpstr>
      <vt:lpstr>Слайд 43</vt:lpstr>
      <vt:lpstr>Слайд 44</vt:lpstr>
      <vt:lpstr>Вопрос 9</vt:lpstr>
      <vt:lpstr>Вопрос 10</vt:lpstr>
      <vt:lpstr>Вопрос 11</vt:lpstr>
      <vt:lpstr>Слайд 48</vt:lpstr>
      <vt:lpstr>Слайд 49</vt:lpstr>
      <vt:lpstr>Слайд 50</vt:lpstr>
      <vt:lpstr>Вопрос 12</vt:lpstr>
      <vt:lpstr>Вопрос 13</vt:lpstr>
      <vt:lpstr>Вопрос 13</vt:lpstr>
      <vt:lpstr>V этап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география</dc:subject>
  <dc:creator>Стрелкова Н.</dc:creator>
  <cp:lastModifiedBy>User</cp:lastModifiedBy>
  <cp:revision>232</cp:revision>
  <cp:lastPrinted>1601-01-01T00:00:00Z</cp:lastPrinted>
  <dcterms:created xsi:type="dcterms:W3CDTF">1601-01-01T00:00:00Z</dcterms:created>
  <dcterms:modified xsi:type="dcterms:W3CDTF">2021-11-04T15:36:42Z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3807448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  <property fmtid="{D5CDD505-2E9C-101B-9397-08002B2CF9AE}" name="Version" pid="5">
    <vt:i4>1</vt:i4>
  </property>
</Properties>
</file>